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4" r:id="rId2"/>
    <p:sldId id="257" r:id="rId3"/>
    <p:sldId id="260" r:id="rId4"/>
    <p:sldId id="261" r:id="rId5"/>
    <p:sldId id="262" r:id="rId6"/>
    <p:sldId id="263" r:id="rId7"/>
    <p:sldId id="267" r:id="rId8"/>
    <p:sldId id="265" r:id="rId9"/>
    <p:sldId id="266" r:id="rId10"/>
    <p:sldId id="258" r:id="rId11"/>
    <p:sldId id="259" r:id="rId12"/>
    <p:sldId id="268" r:id="rId13"/>
    <p:sldId id="270" r:id="rId14"/>
    <p:sldId id="271" r:id="rId15"/>
    <p:sldId id="272" r:id="rId16"/>
    <p:sldId id="273" r:id="rId17"/>
    <p:sldId id="274" r:id="rId18"/>
    <p:sldId id="275" r:id="rId19"/>
    <p:sldId id="276" r:id="rId20"/>
    <p:sldId id="277" r:id="rId21"/>
    <p:sldId id="279" r:id="rId22"/>
    <p:sldId id="256" r:id="rId23"/>
    <p:sldId id="278" r:id="rId24"/>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32D"/>
    <a:srgbClr val="1B1B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33" autoAdjust="0"/>
    <p:restoredTop sz="94660"/>
  </p:normalViewPr>
  <p:slideViewPr>
    <p:cSldViewPr snapToGrid="0">
      <p:cViewPr varScale="1">
        <p:scale>
          <a:sx n="113" d="100"/>
          <a:sy n="113" d="100"/>
        </p:scale>
        <p:origin x="455" y="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g Mark" userId="499d7dcdc890e2af" providerId="LiveId" clId="{3325B85B-B5F8-410B-9D57-8196D0BD5198}"/>
    <pc:docChg chg="modSld">
      <pc:chgData name="Deng Mark" userId="499d7dcdc890e2af" providerId="LiveId" clId="{3325B85B-B5F8-410B-9D57-8196D0BD5198}" dt="2022-11-19T14:39:33.231" v="3" actId="404"/>
      <pc:docMkLst>
        <pc:docMk/>
      </pc:docMkLst>
      <pc:sldChg chg="modSp mod">
        <pc:chgData name="Deng Mark" userId="499d7dcdc890e2af" providerId="LiveId" clId="{3325B85B-B5F8-410B-9D57-8196D0BD5198}" dt="2022-11-19T14:39:33.231" v="3" actId="404"/>
        <pc:sldMkLst>
          <pc:docMk/>
          <pc:sldMk cId="0" sldId="265"/>
        </pc:sldMkLst>
        <pc:spChg chg="mod">
          <ac:chgData name="Deng Mark" userId="499d7dcdc890e2af" providerId="LiveId" clId="{3325B85B-B5F8-410B-9D57-8196D0BD5198}" dt="2022-11-19T14:39:33.231" v="3" actId="404"/>
          <ac:spMkLst>
            <pc:docMk/>
            <pc:sldMk cId="0" sldId="265"/>
            <ac:spMk id="11"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00471F-D15E-4BCE-AC7E-C63BC9ACAF0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00471F-D15E-4BCE-AC7E-C63BC9ACAF0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00471F-D15E-4BCE-AC7E-C63BC9ACAF0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00471F-D15E-4BCE-AC7E-C63BC9ACAF0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00471F-D15E-4BCE-AC7E-C63BC9ACAF0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00471F-D15E-4BCE-AC7E-C63BC9ACAF0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C00471F-D15E-4BCE-AC7E-C63BC9ACAF0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C00471F-D15E-4BCE-AC7E-C63BC9ACAF0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C00471F-D15E-4BCE-AC7E-C63BC9ACAF0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00471F-D15E-4BCE-AC7E-C63BC9ACAF0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C00471F-D15E-4BCE-AC7E-C63BC9ACAF0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0FA798-4B46-46B9-ADA4-607DA44568E7}" type="datetimeFigureOut">
              <a:rPr lang="zh-CN" altLang="en-US" smtClean="0"/>
              <a:t>2022/11/19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0471F-D15E-4BCE-AC7E-C63BC9ACAF0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hyperlink" Target="https://space.bilibili.com/3805318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062004" y="1728221"/>
            <a:ext cx="4064400" cy="85784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039039" y="5177105"/>
            <a:ext cx="4064400" cy="893876"/>
          </a:xfrm>
          <a:prstGeom prst="rect">
            <a:avLst/>
          </a:prstGeom>
        </p:spPr>
      </p:pic>
      <p:pic>
        <p:nvPicPr>
          <p:cNvPr id="51" name="图片 50"/>
          <p:cNvPicPr>
            <a:picLocks noChangeAspect="1"/>
          </p:cNvPicPr>
          <p:nvPr/>
        </p:nvPicPr>
        <p:blipFill>
          <a:blip r:embed="rId4"/>
          <a:stretch>
            <a:fillRect/>
          </a:stretch>
        </p:blipFill>
        <p:spPr>
          <a:xfrm>
            <a:off x="8078078" y="4525103"/>
            <a:ext cx="4064400" cy="890677"/>
          </a:xfrm>
          <a:prstGeom prst="rect">
            <a:avLst/>
          </a:prstGeom>
        </p:spPr>
      </p:pic>
      <p:pic>
        <p:nvPicPr>
          <p:cNvPr id="52" name="图片 5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5105040"/>
            <a:ext cx="4064400" cy="877909"/>
          </a:xfrm>
          <a:prstGeom prst="rect">
            <a:avLst/>
          </a:prstGeom>
        </p:spPr>
      </p:pic>
      <p:pic>
        <p:nvPicPr>
          <p:cNvPr id="53" name="图片 5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127600" y="3620027"/>
            <a:ext cx="4064400" cy="895975"/>
          </a:xfrm>
          <a:prstGeom prst="rect">
            <a:avLst/>
          </a:prstGeom>
        </p:spPr>
      </p:pic>
      <p:pic>
        <p:nvPicPr>
          <p:cNvPr id="54" name="图片 5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062004" y="4281991"/>
            <a:ext cx="4064400" cy="895114"/>
          </a:xfrm>
          <a:prstGeom prst="rect">
            <a:avLst/>
          </a:prstGeom>
        </p:spPr>
      </p:pic>
      <p:pic>
        <p:nvPicPr>
          <p:cNvPr id="71" name="图片 7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0" y="4223909"/>
            <a:ext cx="4064400" cy="887959"/>
          </a:xfrm>
          <a:prstGeom prst="rect">
            <a:avLst/>
          </a:prstGeom>
        </p:spPr>
      </p:pic>
      <p:pic>
        <p:nvPicPr>
          <p:cNvPr id="72" name="图片 7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4062004" y="2520249"/>
            <a:ext cx="4064400" cy="869689"/>
          </a:xfrm>
          <a:prstGeom prst="rect">
            <a:avLst/>
          </a:prstGeom>
        </p:spPr>
      </p:pic>
      <p:pic>
        <p:nvPicPr>
          <p:cNvPr id="73" name="图片 7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8127600" y="2676089"/>
            <a:ext cx="4064400" cy="886711"/>
          </a:xfrm>
          <a:prstGeom prst="rect">
            <a:avLst/>
          </a:prstGeom>
        </p:spPr>
      </p:pic>
      <p:pic>
        <p:nvPicPr>
          <p:cNvPr id="74" name="图片 7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8103439" y="1750985"/>
            <a:ext cx="4064400" cy="890227"/>
          </a:xfrm>
          <a:prstGeom prst="rect">
            <a:avLst/>
          </a:prstGeom>
        </p:spPr>
      </p:pic>
      <p:pic>
        <p:nvPicPr>
          <p:cNvPr id="75" name="图片 7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1198" y="3313531"/>
            <a:ext cx="4064400" cy="845141"/>
          </a:xfrm>
          <a:prstGeom prst="rect">
            <a:avLst/>
          </a:prstGeom>
        </p:spPr>
      </p:pic>
      <p:pic>
        <p:nvPicPr>
          <p:cNvPr id="76" name="图片 7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1198" y="1564511"/>
            <a:ext cx="4064400" cy="876419"/>
          </a:xfrm>
          <a:prstGeom prst="rect">
            <a:avLst/>
          </a:prstGeom>
        </p:spPr>
      </p:pic>
      <p:pic>
        <p:nvPicPr>
          <p:cNvPr id="77" name="图片 7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a:xfrm>
            <a:off x="4062004" y="3354166"/>
            <a:ext cx="4064400" cy="876136"/>
          </a:xfrm>
          <a:prstGeom prst="rect">
            <a:avLst/>
          </a:prstGeom>
        </p:spPr>
      </p:pic>
      <p:pic>
        <p:nvPicPr>
          <p:cNvPr id="79" name="图片 7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a:xfrm>
            <a:off x="0" y="2463391"/>
            <a:ext cx="4064400" cy="871984"/>
          </a:xfrm>
          <a:prstGeom prst="rect">
            <a:avLst/>
          </a:prstGeom>
        </p:spPr>
      </p:pic>
      <p:pic>
        <p:nvPicPr>
          <p:cNvPr id="80" name="图片 79"/>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a:xfrm>
            <a:off x="8126404" y="700677"/>
            <a:ext cx="4064400" cy="900365"/>
          </a:xfrm>
          <a:prstGeom prst="rect">
            <a:avLst/>
          </a:prstGeom>
        </p:spPr>
      </p:pic>
      <p:pic>
        <p:nvPicPr>
          <p:cNvPr id="81" name="图片 8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a:xfrm>
            <a:off x="0" y="682385"/>
            <a:ext cx="4064400" cy="874064"/>
          </a:xfrm>
          <a:prstGeom prst="rect">
            <a:avLst/>
          </a:prstGeom>
        </p:spPr>
      </p:pic>
      <p:pic>
        <p:nvPicPr>
          <p:cNvPr id="82" name="图片 81"/>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a:xfrm>
            <a:off x="4063202" y="680483"/>
            <a:ext cx="4064400" cy="793699"/>
          </a:xfrm>
          <a:prstGeom prst="rect">
            <a:avLst/>
          </a:prstGeom>
        </p:spPr>
      </p:pic>
      <p:pic>
        <p:nvPicPr>
          <p:cNvPr id="128" name="Picture 2"/>
          <p:cNvPicPr>
            <a:picLocks noChangeAspect="1" noChangeArrowheads="1"/>
          </p:cNvPicPr>
          <p:nvPr/>
        </p:nvPicPr>
        <p:blipFill rotWithShape="1">
          <a:blip r:embed="rId19">
            <a:extLst>
              <a:ext uri="{28A0092B-C50C-407E-A947-70E740481C1C}">
                <a14:useLocalDpi xmlns:a14="http://schemas.microsoft.com/office/drawing/2010/main" val="0"/>
              </a:ext>
            </a:extLst>
          </a:blip>
          <a:srcRect l="16050" r="20961" b="-1"/>
          <a:stretch>
            <a:fillRect/>
          </a:stretch>
        </p:blipFill>
        <p:spPr bwMode="auto">
          <a:xfrm>
            <a:off x="11544845" y="6127147"/>
            <a:ext cx="647155" cy="726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11544845" y="6131101"/>
            <a:ext cx="647155" cy="72689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rotWithShape="1">
          <a:blip r:embed="rId3"/>
          <a:srcRect t="21625"/>
          <a:stretch>
            <a:fillRect/>
          </a:stretch>
        </p:blipFill>
        <p:spPr>
          <a:xfrm>
            <a:off x="1449253" y="1483018"/>
            <a:ext cx="9293493" cy="537498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449253" y="0"/>
            <a:ext cx="7594293" cy="14830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812966"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charset="-122"/>
                <a:ea typeface="得意黑" charset="-122"/>
                <a:cs typeface="+mj-cs"/>
              </a:rPr>
              <a:t>王毅就中美元首会晤向媒体介绍情况并答问</a:t>
            </a:r>
            <a:endParaRPr lang="zh-CN" altLang="en-US" sz="23900" dirty="0">
              <a:solidFill>
                <a:srgbClr val="FF032D"/>
              </a:solidFill>
            </a:endParaRPr>
          </a:p>
        </p:txBody>
      </p:sp>
      <p:sp>
        <p:nvSpPr>
          <p:cNvPr id="11" name="文本框 10"/>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一、习近平主席刚才同美国总统拜登举行了会晤，国际社会对此高度关注。你能否简要介绍一下会晤主要情况？</a:t>
            </a:r>
          </a:p>
        </p:txBody>
      </p:sp>
      <p:sp>
        <p:nvSpPr>
          <p:cNvPr id="12" name="文本框 11"/>
          <p:cNvSpPr txBox="1"/>
          <p:nvPr/>
        </p:nvSpPr>
        <p:spPr>
          <a:xfrm>
            <a:off x="0" y="830997"/>
            <a:ext cx="8812962" cy="5631180"/>
          </a:xfrm>
          <a:prstGeom prst="rect">
            <a:avLst/>
          </a:prstGeom>
          <a:noFill/>
        </p:spPr>
        <p:txBody>
          <a:bodyPr wrap="square" rtlCol="0">
            <a:spAutoFit/>
          </a:bodyPr>
          <a:lstStyle/>
          <a:p>
            <a:r>
              <a:rPr lang="zh-CN" altLang="en-US" dirty="0"/>
              <a:t>答：今天下午，由美方提议，中国国家主席习近平同美国总统拜登在巴厘岛举行了</a:t>
            </a:r>
            <a:r>
              <a:rPr lang="zh-CN" altLang="en-US" dirty="0">
                <a:solidFill>
                  <a:srgbClr val="FF032D"/>
                </a:solidFill>
              </a:rPr>
              <a:t>面对面会晤</a:t>
            </a:r>
            <a:r>
              <a:rPr lang="zh-CN" altLang="en-US" dirty="0"/>
              <a:t>。两国元首就事关</a:t>
            </a:r>
            <a:r>
              <a:rPr lang="zh-CN" altLang="en-US" dirty="0">
                <a:solidFill>
                  <a:srgbClr val="FF032D"/>
                </a:solidFill>
              </a:rPr>
              <a:t>中美关系</a:t>
            </a:r>
            <a:r>
              <a:rPr lang="zh-CN" altLang="en-US" dirty="0"/>
              <a:t>以及</a:t>
            </a:r>
            <a:r>
              <a:rPr lang="zh-CN" altLang="en-US" dirty="0">
                <a:solidFill>
                  <a:srgbClr val="FF032D"/>
                </a:solidFill>
              </a:rPr>
              <a:t>世界和平发展前景的重大问题</a:t>
            </a:r>
            <a:r>
              <a:rPr lang="zh-CN" altLang="en-US" dirty="0"/>
              <a:t>进行了坦诚、深入、建设性、战略性沟通。中方已经发布了会晤新闻稿。我愿进一步介绍有关情况：</a:t>
            </a:r>
          </a:p>
          <a:p>
            <a:endParaRPr lang="zh-CN" altLang="en-US" dirty="0"/>
          </a:p>
          <a:p>
            <a:r>
              <a:rPr lang="zh-CN" altLang="en-US" dirty="0"/>
              <a:t>一是</a:t>
            </a:r>
            <a:r>
              <a:rPr lang="zh-CN" altLang="en-US" dirty="0">
                <a:solidFill>
                  <a:srgbClr val="FF032D"/>
                </a:solidFill>
              </a:rPr>
              <a:t>意义重大</a:t>
            </a:r>
            <a:r>
              <a:rPr lang="zh-CN" altLang="en-US" dirty="0"/>
              <a:t>。会晤创下了三个“首次”：这是</a:t>
            </a:r>
            <a:r>
              <a:rPr lang="zh-CN" altLang="en-US" dirty="0">
                <a:solidFill>
                  <a:srgbClr val="FF032D"/>
                </a:solidFill>
              </a:rPr>
              <a:t>中美元首三年来首次面对面会晤</a:t>
            </a:r>
            <a:r>
              <a:rPr lang="zh-CN" altLang="en-US" dirty="0"/>
              <a:t>，是拜登总统执政后</a:t>
            </a:r>
            <a:r>
              <a:rPr lang="zh-CN" altLang="en-US" dirty="0">
                <a:solidFill>
                  <a:srgbClr val="FF032D"/>
                </a:solidFill>
              </a:rPr>
              <a:t>两位领导人首次面对面会晤</a:t>
            </a:r>
            <a:r>
              <a:rPr lang="zh-CN" altLang="en-US" dirty="0"/>
              <a:t>，也是</a:t>
            </a:r>
            <a:r>
              <a:rPr lang="zh-CN" altLang="en-US" dirty="0">
                <a:solidFill>
                  <a:srgbClr val="FF032D"/>
                </a:solidFill>
              </a:rPr>
              <a:t>中美各自完成今年国内重大议程后两国最高领导人的首次互动</a:t>
            </a:r>
            <a:r>
              <a:rPr lang="zh-CN" altLang="en-US" dirty="0"/>
              <a:t>。</a:t>
            </a:r>
          </a:p>
          <a:p>
            <a:endParaRPr lang="zh-CN" altLang="en-US" dirty="0"/>
          </a:p>
          <a:p>
            <a:r>
              <a:rPr lang="zh-CN" altLang="en-US" dirty="0"/>
              <a:t>二是</a:t>
            </a:r>
            <a:r>
              <a:rPr lang="zh-CN" altLang="en-US" dirty="0">
                <a:solidFill>
                  <a:srgbClr val="FF032D"/>
                </a:solidFill>
              </a:rPr>
              <a:t>沟通深入</a:t>
            </a:r>
            <a:r>
              <a:rPr lang="zh-CN" altLang="en-US" dirty="0"/>
              <a:t>。两位领导人相识已久，这段时间多次通话和视频会晤，每次都是长时间深入沟通。本次会晤既是迄今交往的延续，也预示着一个新的起点。会晤持续了三个多小时，超过事先商定的时长，而且使用的是同传。两位元首的</a:t>
            </a:r>
            <a:r>
              <a:rPr lang="zh-CN" altLang="en-US" dirty="0">
                <a:solidFill>
                  <a:srgbClr val="FF032D"/>
                </a:solidFill>
              </a:rPr>
              <a:t>交流全面、深入、坦诚，富有建设性和战略性</a:t>
            </a:r>
            <a:r>
              <a:rPr lang="zh-CN" altLang="en-US" dirty="0"/>
              <a:t>。</a:t>
            </a:r>
          </a:p>
          <a:p>
            <a:endParaRPr lang="zh-CN" altLang="en-US" dirty="0"/>
          </a:p>
          <a:p>
            <a:r>
              <a:rPr lang="zh-CN" altLang="en-US" dirty="0"/>
              <a:t>三是</a:t>
            </a:r>
            <a:r>
              <a:rPr lang="zh-CN" altLang="en-US" dirty="0">
                <a:solidFill>
                  <a:srgbClr val="FF032D"/>
                </a:solidFill>
              </a:rPr>
              <a:t>内容丰富</a:t>
            </a:r>
            <a:r>
              <a:rPr lang="zh-CN" altLang="en-US" dirty="0"/>
              <a:t>。两国元首在会晤中谈到了各自</a:t>
            </a:r>
            <a:r>
              <a:rPr lang="zh-CN" altLang="en-US" dirty="0">
                <a:solidFill>
                  <a:srgbClr val="FF032D"/>
                </a:solidFill>
              </a:rPr>
              <a:t>内外政策</a:t>
            </a:r>
            <a:r>
              <a:rPr lang="zh-CN" altLang="en-US" dirty="0"/>
              <a:t>、</a:t>
            </a:r>
            <a:r>
              <a:rPr lang="zh-CN" altLang="en-US" dirty="0">
                <a:solidFill>
                  <a:srgbClr val="FF032D"/>
                </a:solidFill>
              </a:rPr>
              <a:t>中美关系</a:t>
            </a:r>
            <a:r>
              <a:rPr lang="zh-CN" altLang="en-US" dirty="0"/>
              <a:t>、</a:t>
            </a:r>
            <a:r>
              <a:rPr lang="zh-CN" altLang="en-US" dirty="0">
                <a:solidFill>
                  <a:srgbClr val="FF032D"/>
                </a:solidFill>
              </a:rPr>
              <a:t>台湾问题</a:t>
            </a:r>
            <a:r>
              <a:rPr lang="zh-CN" altLang="en-US" dirty="0"/>
              <a:t>、</a:t>
            </a:r>
            <a:r>
              <a:rPr lang="zh-CN" altLang="en-US" dirty="0">
                <a:solidFill>
                  <a:srgbClr val="FF032D"/>
                </a:solidFill>
              </a:rPr>
              <a:t>各领域对话与合作</a:t>
            </a:r>
            <a:r>
              <a:rPr lang="zh-CN" altLang="en-US" dirty="0"/>
              <a:t>、</a:t>
            </a:r>
            <a:r>
              <a:rPr lang="zh-CN" altLang="en-US" dirty="0">
                <a:solidFill>
                  <a:srgbClr val="FF032D"/>
                </a:solidFill>
              </a:rPr>
              <a:t>重大国际地区问题</a:t>
            </a:r>
            <a:r>
              <a:rPr lang="zh-CN" altLang="en-US" dirty="0"/>
              <a:t>等五方面议题，可以说覆盖了两国关系最重要的方面和当前</a:t>
            </a:r>
            <a:r>
              <a:rPr lang="zh-CN" altLang="en-US" dirty="0">
                <a:solidFill>
                  <a:srgbClr val="FF032D"/>
                </a:solidFill>
              </a:rPr>
              <a:t>最紧迫的地区和全球性问题</a:t>
            </a:r>
            <a:r>
              <a:rPr lang="zh-CN" altLang="en-US" dirty="0"/>
              <a:t>。</a:t>
            </a:r>
          </a:p>
          <a:p>
            <a:endParaRPr lang="zh-CN" altLang="en-US" dirty="0"/>
          </a:p>
          <a:p>
            <a:r>
              <a:rPr lang="zh-CN" altLang="en-US" dirty="0">
                <a:solidFill>
                  <a:srgbClr val="FF032D"/>
                </a:solidFill>
              </a:rPr>
              <a:t>四是引领未来</a:t>
            </a:r>
            <a:r>
              <a:rPr lang="zh-CN" altLang="en-US" dirty="0"/>
              <a:t>。元首外交是中美关系的“指南针”和“定盘星”，对两国关系发展发挥着不可替代的战略引领作用。当前中美关系面临严重困难局面，处于何去何从的关键节点。</a:t>
            </a:r>
            <a:r>
              <a:rPr lang="zh-CN" altLang="en-US" dirty="0">
                <a:solidFill>
                  <a:srgbClr val="FF032D"/>
                </a:solidFill>
              </a:rPr>
              <a:t>两国元首在会晤中既把舵定向，又做出规划部署</a:t>
            </a:r>
            <a:r>
              <a:rPr lang="zh-CN" altLang="en-US" dirty="0"/>
              <a:t>。</a:t>
            </a:r>
          </a:p>
        </p:txBody>
      </p:sp>
      <p:pic>
        <p:nvPicPr>
          <p:cNvPr id="2" name="Picture 2"/>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16050" r="20961" b="-1"/>
          <a:stretch>
            <a:fillRect/>
          </a:stretch>
        </p:blipFill>
        <p:spPr bwMode="auto">
          <a:xfrm>
            <a:off x="0"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812965" y="-2"/>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charset="-122"/>
                <a:ea typeface="得意黑" charset="-122"/>
                <a:cs typeface="+mj-cs"/>
              </a:rPr>
              <a:t>王毅就中美元首会晤向媒体介绍情况并答问</a:t>
            </a:r>
            <a:endParaRPr lang="zh-CN" altLang="en-US" sz="23900" dirty="0">
              <a:solidFill>
                <a:srgbClr val="FF032D"/>
              </a:solidFill>
            </a:endParaRPr>
          </a:p>
        </p:txBody>
      </p:sp>
      <p:sp>
        <p:nvSpPr>
          <p:cNvPr id="11" name="文本框 10"/>
          <p:cNvSpPr txBox="1"/>
          <p:nvPr/>
        </p:nvSpPr>
        <p:spPr>
          <a:xfrm>
            <a:off x="0" y="-4"/>
            <a:ext cx="8812962" cy="830997"/>
          </a:xfrm>
          <a:prstGeom prst="rect">
            <a:avLst/>
          </a:prstGeom>
          <a:noFill/>
        </p:spPr>
        <p:txBody>
          <a:bodyPr wrap="square" rtlCol="0">
            <a:spAutoFit/>
          </a:bodyPr>
          <a:lstStyle/>
          <a:p>
            <a:r>
              <a:rPr lang="zh-CN" altLang="en-US" sz="2400" dirty="0">
                <a:latin typeface="+mj-ea"/>
                <a:ea typeface="+mj-ea"/>
              </a:rPr>
              <a:t>一、习近平主席刚才同美国总统拜登举行了会晤，国际社会对此高度关注。你能否简要介绍一下会晤主要情况？</a:t>
            </a:r>
          </a:p>
        </p:txBody>
      </p:sp>
      <p:sp>
        <p:nvSpPr>
          <p:cNvPr id="12" name="文本框 11"/>
          <p:cNvSpPr txBox="1"/>
          <p:nvPr/>
        </p:nvSpPr>
        <p:spPr>
          <a:xfrm>
            <a:off x="0" y="1843944"/>
            <a:ext cx="8812962" cy="3170099"/>
          </a:xfrm>
          <a:prstGeom prst="rect">
            <a:avLst/>
          </a:prstGeom>
          <a:noFill/>
        </p:spPr>
        <p:txBody>
          <a:bodyPr wrap="square" rtlCol="0">
            <a:spAutoFit/>
          </a:bodyPr>
          <a:lstStyle/>
          <a:p>
            <a:r>
              <a:rPr lang="zh-CN" altLang="en-US" sz="2000" dirty="0"/>
              <a:t>习近平主席介绍了中共二十大的主要成果和重大意义，强调</a:t>
            </a:r>
            <a:r>
              <a:rPr lang="zh-CN" altLang="en-US" sz="2000" dirty="0">
                <a:solidFill>
                  <a:srgbClr val="FF032D"/>
                </a:solidFill>
              </a:rPr>
              <a:t>中国党和政府的内外政策公开透明，战略意图光明磊落，保持高度连续性和稳定性</a:t>
            </a:r>
            <a:r>
              <a:rPr lang="zh-CN" altLang="en-US" sz="2000" dirty="0"/>
              <a:t>。习主席表示，中美关系不应该是你输我赢、你兴我衰的零和博弈，</a:t>
            </a:r>
            <a:r>
              <a:rPr lang="en-US" altLang="zh-CN" sz="2000" dirty="0"/>
              <a:t>21</a:t>
            </a:r>
            <a:r>
              <a:rPr lang="zh-CN" altLang="en-US" sz="2000" dirty="0"/>
              <a:t>世纪的世界必须避免重蹈“冷战”的覆辙。两国应该正确看待对方内外政策和战略意图，确立</a:t>
            </a:r>
            <a:r>
              <a:rPr lang="zh-CN" altLang="en-US" sz="2000" dirty="0">
                <a:solidFill>
                  <a:srgbClr val="FF032D"/>
                </a:solidFill>
              </a:rPr>
              <a:t>对话而非对抗、双赢而非零和的交往基调</a:t>
            </a:r>
            <a:r>
              <a:rPr lang="zh-CN" altLang="en-US" sz="2000" dirty="0"/>
              <a:t>。拜登总统介绍了美国中期选举的情况，表示</a:t>
            </a:r>
            <a:r>
              <a:rPr lang="zh-CN" altLang="en-US" sz="2000" dirty="0">
                <a:solidFill>
                  <a:srgbClr val="FF032D"/>
                </a:solidFill>
              </a:rPr>
              <a:t>美方尊重中国的体制，不寻求改变中国的制度，不寻求打“新冷战”，不寻求强化同盟关系反对中国，无意同中国冲突，无意围堵中国</a:t>
            </a:r>
            <a:r>
              <a:rPr lang="zh-CN" altLang="en-US" sz="2000" dirty="0"/>
              <a:t>。</a:t>
            </a:r>
          </a:p>
          <a:p>
            <a:endParaRPr lang="zh-CN" altLang="en-US" sz="2000" dirty="0"/>
          </a:p>
          <a:p>
            <a:r>
              <a:rPr lang="zh-CN" altLang="en-US" sz="2000" dirty="0"/>
              <a:t>两国元首都重视中美关系的世界性意义，都强调确立中美关系指导原则的重要性，都希望推动双边关系止跌回稳，都同意加强沟通交流、推进务实合作。这为今后一个时期中美关系的发展明确了方向，将有利于</a:t>
            </a:r>
            <a:r>
              <a:rPr lang="zh-CN" altLang="en-US" sz="2000" dirty="0">
                <a:solidFill>
                  <a:srgbClr val="FF032D"/>
                </a:solidFill>
              </a:rPr>
              <a:t>推动两国关系逐步重回健康稳定的正轨</a:t>
            </a:r>
            <a:r>
              <a:rPr lang="zh-CN" altLang="en-US" sz="2000" dirty="0"/>
              <a:t>。</a:t>
            </a:r>
          </a:p>
        </p:txBody>
      </p:sp>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0"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812966" y="-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charset="-122"/>
                <a:ea typeface="得意黑" charset="-122"/>
                <a:cs typeface="+mj-cs"/>
              </a:rPr>
              <a:t>王毅就中美元首会晤向媒体介绍情况并答问</a:t>
            </a:r>
            <a:endParaRPr lang="zh-CN" altLang="en-US" sz="23900" dirty="0">
              <a:solidFill>
                <a:srgbClr val="FF032D"/>
              </a:solidFill>
            </a:endParaRPr>
          </a:p>
        </p:txBody>
      </p:sp>
      <p:sp>
        <p:nvSpPr>
          <p:cNvPr id="11" name="文本框 10"/>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二、各方都关心中美关系的走向。这次会晤能否实现中美关系的稳定，或者按照美方的说法，为中美关系“建立地基”？</a:t>
            </a:r>
          </a:p>
        </p:txBody>
      </p:sp>
      <p:sp>
        <p:nvSpPr>
          <p:cNvPr id="12" name="文本框 11"/>
          <p:cNvSpPr txBox="1"/>
          <p:nvPr/>
        </p:nvSpPr>
        <p:spPr>
          <a:xfrm>
            <a:off x="0" y="1422120"/>
            <a:ext cx="8812962" cy="4523105"/>
          </a:xfrm>
          <a:prstGeom prst="rect">
            <a:avLst/>
          </a:prstGeom>
          <a:noFill/>
        </p:spPr>
        <p:txBody>
          <a:bodyPr wrap="square" rtlCol="0">
            <a:spAutoFit/>
          </a:bodyPr>
          <a:lstStyle/>
          <a:p>
            <a:r>
              <a:rPr lang="zh-CN" altLang="en-US" dirty="0"/>
              <a:t>答：这次元首会晤不仅具有重大现实指导意义，而且将对下阶段乃至更长时期的中美关系产生重要深远影响。</a:t>
            </a:r>
          </a:p>
          <a:p>
            <a:endParaRPr lang="zh-CN" altLang="en-US" dirty="0"/>
          </a:p>
          <a:p>
            <a:r>
              <a:rPr lang="zh-CN" altLang="en-US" dirty="0"/>
              <a:t>一是</a:t>
            </a:r>
            <a:r>
              <a:rPr lang="zh-CN" altLang="en-US" dirty="0">
                <a:solidFill>
                  <a:srgbClr val="FF032D"/>
                </a:solidFill>
              </a:rPr>
              <a:t>明确了一个方向</a:t>
            </a:r>
            <a:r>
              <a:rPr lang="zh-CN" altLang="en-US" dirty="0"/>
              <a:t>，就是要</a:t>
            </a:r>
            <a:r>
              <a:rPr lang="zh-CN" altLang="en-US" dirty="0">
                <a:solidFill>
                  <a:srgbClr val="FF032D"/>
                </a:solidFill>
              </a:rPr>
              <a:t>防止中美关系脱轨失控，找到两个大国正确相处之道</a:t>
            </a:r>
            <a:r>
              <a:rPr lang="zh-CN" altLang="en-US" dirty="0"/>
              <a:t>。习近平主席指出，当前中美关系面临的局面不符合两国和两国人民根本利益，也不符合国际社会期待。双方应本着对历史、对世界、对人民负责的态度，确保中美关系沿着正确航向前行，不偏航、不失速，更不能相撞。拜登总统在会晤时表示，一个稳定和发展的中国符合美国和世界的利益。美中应向世界展示，双方能够管控分歧，避免由于误判或激烈竞争导致滑向冲突对抗。</a:t>
            </a:r>
          </a:p>
          <a:p>
            <a:endParaRPr lang="zh-CN" altLang="en-US" dirty="0"/>
          </a:p>
          <a:p>
            <a:r>
              <a:rPr lang="zh-CN" altLang="en-US" dirty="0"/>
              <a:t>二是</a:t>
            </a:r>
            <a:r>
              <a:rPr lang="zh-CN" altLang="en-US" dirty="0">
                <a:solidFill>
                  <a:srgbClr val="FF032D"/>
                </a:solidFill>
              </a:rPr>
              <a:t>确定了一个框架</a:t>
            </a:r>
            <a:r>
              <a:rPr lang="zh-CN" altLang="en-US" dirty="0"/>
              <a:t>，就是要</a:t>
            </a:r>
            <a:r>
              <a:rPr lang="zh-CN" altLang="en-US" dirty="0">
                <a:solidFill>
                  <a:srgbClr val="FF032D"/>
                </a:solidFill>
              </a:rPr>
              <a:t>共同探讨确立中美关系指导原则</a:t>
            </a:r>
            <a:r>
              <a:rPr lang="zh-CN" altLang="en-US" dirty="0"/>
              <a:t>，或者说战略性框架。习近平主席表示，中美这么两个大国，没有一些大的原则性共识是不行的。有了原则，才有方向，有了方向，才能妥处分歧、拓展合作。中方提出中美应坚持相互尊重、和平共处、合作共赢，就是基于这一考虑。拜登总统也多次重申“四不一无意”等重要表态。两国元首一致认同确立中美关系指导原则的重要性，就此进行了建设性探讨，责成双方工作团队跟进磋商，争取在迄今已有共识基础上尽快达成一致。</a:t>
            </a:r>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3"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812962" y="-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charset="-122"/>
                <a:ea typeface="得意黑" charset="-122"/>
                <a:cs typeface="+mj-cs"/>
              </a:rPr>
              <a:t>王毅就中美元首会晤向媒体介绍情况并答问</a:t>
            </a:r>
            <a:endParaRPr lang="zh-CN" altLang="en-US" sz="23900" dirty="0">
              <a:solidFill>
                <a:srgbClr val="FF032D"/>
              </a:solidFill>
            </a:endParaRPr>
          </a:p>
        </p:txBody>
      </p:sp>
      <p:sp>
        <p:nvSpPr>
          <p:cNvPr id="11" name="文本框 10"/>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二、各方都关心中美关系的走向。这次会晤能否实现中美关系的稳定，或者按照美方的说法，为中美关系“建立地基”？</a:t>
            </a:r>
          </a:p>
        </p:txBody>
      </p:sp>
      <p:sp>
        <p:nvSpPr>
          <p:cNvPr id="12" name="文本框 11"/>
          <p:cNvSpPr txBox="1"/>
          <p:nvPr/>
        </p:nvSpPr>
        <p:spPr>
          <a:xfrm>
            <a:off x="0" y="1690055"/>
            <a:ext cx="8812962" cy="3477875"/>
          </a:xfrm>
          <a:prstGeom prst="rect">
            <a:avLst/>
          </a:prstGeom>
          <a:noFill/>
        </p:spPr>
        <p:txBody>
          <a:bodyPr wrap="square" rtlCol="0">
            <a:spAutoFit/>
          </a:bodyPr>
          <a:lstStyle/>
          <a:p>
            <a:r>
              <a:rPr lang="zh-CN" altLang="en-US" sz="2000" dirty="0"/>
              <a:t>三是</a:t>
            </a:r>
            <a:r>
              <a:rPr lang="zh-CN" altLang="en-US" sz="2000" dirty="0">
                <a:solidFill>
                  <a:srgbClr val="FF032D"/>
                </a:solidFill>
              </a:rPr>
              <a:t>启动了一个进程</a:t>
            </a:r>
            <a:r>
              <a:rPr lang="zh-CN" altLang="en-US" sz="2000" dirty="0"/>
              <a:t>，就是要将</a:t>
            </a:r>
            <a:r>
              <a:rPr lang="zh-CN" altLang="en-US" sz="2000" dirty="0">
                <a:solidFill>
                  <a:srgbClr val="FF032D"/>
                </a:solidFill>
              </a:rPr>
              <a:t>两国元首重要共识落到实处，管控和稳定中美关系</a:t>
            </a:r>
            <a:r>
              <a:rPr lang="zh-CN" altLang="en-US" sz="2000" dirty="0"/>
              <a:t>。元首外交是外交的最高形式，中美元首巴厘岛会晤对双边关系的战略引领体现在方方面面，既包括会晤前的一系列重要准备，也包括会晤后的跟进和落实。管控和稳定中美关系是一个持续不间断的进程，是进行时，不是过去时也没有完成时。双方团队将按照两国元首确定的工作重点，保持对话沟通，管控矛盾分歧，推动交往合作，为中美关系增添正能量、装上安全阀，为动荡变革的世界注入稳定性和确定性。</a:t>
            </a:r>
            <a:endParaRPr lang="en-US" altLang="zh-CN" sz="2000" dirty="0"/>
          </a:p>
          <a:p>
            <a:endParaRPr lang="zh-CN" altLang="en-US" sz="2000" dirty="0"/>
          </a:p>
          <a:p>
            <a:r>
              <a:rPr lang="zh-CN" altLang="en-US" sz="2000" dirty="0"/>
              <a:t>必须指出，</a:t>
            </a:r>
            <a:r>
              <a:rPr lang="zh-CN" altLang="en-US" sz="2000" dirty="0">
                <a:solidFill>
                  <a:srgbClr val="FF032D"/>
                </a:solidFill>
              </a:rPr>
              <a:t>中方有自己长期坚守的原则和底线，有必须坚定维护的正当合法利益，不会屈服于任何霸权霸凌</a:t>
            </a:r>
            <a:r>
              <a:rPr lang="zh-CN" altLang="en-US" sz="2000" dirty="0"/>
              <a:t>。美方应该把拜登总统的积极表态切实体现到具体的政策和行动中，停止对华遏制打压，停止干涉中国内政，停止损害中国主权安全发展利益，同中方相向而行，共同搭建有利于中美关系健康稳定发展的“四梁八柱”，共同夯实中美关系行稳致远的“坚实地基”。</a:t>
            </a:r>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0"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812962" y="-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charset="-122"/>
                <a:ea typeface="得意黑" charset="-122"/>
                <a:cs typeface="+mj-cs"/>
              </a:rPr>
              <a:t>王毅就中美元首会晤向媒体介绍情况并答问</a:t>
            </a:r>
            <a:endParaRPr lang="zh-CN" altLang="en-US" sz="23900" dirty="0">
              <a:solidFill>
                <a:srgbClr val="FF032D"/>
              </a:solidFill>
            </a:endParaRPr>
          </a:p>
        </p:txBody>
      </p:sp>
      <p:sp>
        <p:nvSpPr>
          <p:cNvPr id="11" name="文本框 10"/>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三、台湾问题肯定是这次会晤的一个重点。能否介绍一下两位领导人围绕台湾问题的沟通？</a:t>
            </a:r>
          </a:p>
        </p:txBody>
      </p:sp>
      <p:sp>
        <p:nvSpPr>
          <p:cNvPr id="12" name="文本框 11"/>
          <p:cNvSpPr txBox="1"/>
          <p:nvPr/>
        </p:nvSpPr>
        <p:spPr>
          <a:xfrm>
            <a:off x="0" y="830997"/>
            <a:ext cx="8812962" cy="5631180"/>
          </a:xfrm>
          <a:prstGeom prst="rect">
            <a:avLst/>
          </a:prstGeom>
          <a:noFill/>
        </p:spPr>
        <p:txBody>
          <a:bodyPr wrap="square" rtlCol="0">
            <a:spAutoFit/>
          </a:bodyPr>
          <a:lstStyle/>
          <a:p>
            <a:r>
              <a:rPr lang="zh-CN" altLang="en-US" dirty="0"/>
              <a:t>答：</a:t>
            </a:r>
            <a:r>
              <a:rPr lang="zh-CN" altLang="en-US" dirty="0">
                <a:solidFill>
                  <a:srgbClr val="FF032D"/>
                </a:solidFill>
              </a:rPr>
              <a:t>台湾是中国的一部分，台湾问题是中国的内部事务</a:t>
            </a:r>
            <a:r>
              <a:rPr lang="zh-CN" altLang="en-US" dirty="0"/>
              <a:t>。之所以中美之间要讨论台湾问题，</a:t>
            </a:r>
            <a:r>
              <a:rPr lang="zh-CN" altLang="en-US" dirty="0">
                <a:solidFill>
                  <a:srgbClr val="FF032D"/>
                </a:solidFill>
              </a:rPr>
              <a:t>是因为美国干涉了中国内政</a:t>
            </a:r>
            <a:r>
              <a:rPr lang="zh-CN" altLang="en-US" dirty="0"/>
              <a:t>。我们的要求十分清晰明了，就是</a:t>
            </a:r>
            <a:r>
              <a:rPr lang="zh-CN" altLang="en-US" dirty="0">
                <a:solidFill>
                  <a:srgbClr val="FF032D"/>
                </a:solidFill>
              </a:rPr>
              <a:t>停止干涉中国内政，尊重中国的主权和领土完整</a:t>
            </a:r>
            <a:r>
              <a:rPr lang="zh-CN" altLang="en-US" dirty="0"/>
              <a:t>。</a:t>
            </a:r>
          </a:p>
          <a:p>
            <a:r>
              <a:rPr lang="zh-CN" altLang="en-US" dirty="0"/>
              <a:t>这次会晤当中，习近平主席向拜登总统介绍了过去几百年来台湾被外部势力殖民和侵略的历史，强调中国反对“台独”、维护领土完整，就是要守护住祖祖辈辈属于中国的土地。任何人想把台湾从中国分裂出去，都违背中国的民族大义，中国人民必将同仇敌忾，绝不会答应。</a:t>
            </a:r>
          </a:p>
          <a:p>
            <a:endParaRPr lang="zh-CN" altLang="en-US" dirty="0"/>
          </a:p>
          <a:p>
            <a:r>
              <a:rPr lang="zh-CN" altLang="en-US" dirty="0"/>
              <a:t>习主席指出，</a:t>
            </a:r>
            <a:r>
              <a:rPr lang="zh-CN" altLang="en-US" dirty="0">
                <a:solidFill>
                  <a:srgbClr val="FF032D"/>
                </a:solidFill>
              </a:rPr>
              <a:t>中方将坚持“和平统一、一国两制”的基本方针，以最大诚意、尽最大努力争取和平统一的前景</a:t>
            </a:r>
            <a:r>
              <a:rPr lang="zh-CN" altLang="en-US" dirty="0"/>
              <a:t>。但如果出现</a:t>
            </a:r>
            <a:r>
              <a:rPr lang="en-US" altLang="zh-CN" dirty="0"/>
              <a:t>《</a:t>
            </a:r>
            <a:r>
              <a:rPr lang="zh-CN" altLang="en-US" dirty="0"/>
              <a:t>反分裂国家法</a:t>
            </a:r>
            <a:r>
              <a:rPr lang="en-US" altLang="zh-CN" dirty="0"/>
              <a:t>》</a:t>
            </a:r>
            <a:r>
              <a:rPr lang="zh-CN" altLang="en-US" dirty="0"/>
              <a:t>规定的三种严重情况，</a:t>
            </a:r>
            <a:r>
              <a:rPr lang="zh-CN" altLang="en-US" dirty="0">
                <a:solidFill>
                  <a:srgbClr val="FF032D"/>
                </a:solidFill>
              </a:rPr>
              <a:t>中方必将依法行事</a:t>
            </a:r>
            <a:r>
              <a:rPr lang="zh-CN" altLang="en-US" dirty="0"/>
              <a:t>。中国是最希望台海和平稳定的，而“台独”同台海和平稳定水火不容，要想维护台海和平稳定，就应当坚决反对和遏阻“台独”。</a:t>
            </a:r>
          </a:p>
          <a:p>
            <a:endParaRPr lang="zh-CN" altLang="en-US" dirty="0"/>
          </a:p>
          <a:p>
            <a:r>
              <a:rPr lang="zh-CN" altLang="en-US" dirty="0"/>
              <a:t>习主席强调，</a:t>
            </a:r>
            <a:r>
              <a:rPr lang="zh-CN" altLang="en-US" dirty="0">
                <a:solidFill>
                  <a:srgbClr val="FF032D"/>
                </a:solidFill>
              </a:rPr>
              <a:t>台湾问题是中国核心利益中的核心，是中美关系政治基础中的基础，是美国不能也不应逾越的红线</a:t>
            </a:r>
            <a:r>
              <a:rPr lang="zh-CN" altLang="en-US" dirty="0"/>
              <a:t>。中方要求美方言行一致，恪守一个中国政策和中美三个联合公报规定，履行“不支持‘台独’”的承诺，停止虚化掏空一中政策，约束制止“台独”分裂言行，不要让局势发展到不可收拾的地步。</a:t>
            </a:r>
          </a:p>
          <a:p>
            <a:endParaRPr lang="zh-CN" altLang="en-US" dirty="0"/>
          </a:p>
          <a:p>
            <a:r>
              <a:rPr lang="zh-CN" altLang="en-US" dirty="0"/>
              <a:t>拜登总统表示，</a:t>
            </a:r>
            <a:r>
              <a:rPr lang="zh-CN" altLang="en-US" dirty="0">
                <a:solidFill>
                  <a:srgbClr val="FF032D"/>
                </a:solidFill>
              </a:rPr>
              <a:t>美方坚持一个中国政策，不支持“台独”，不支持“两个中国”或“一中一台”，不寻求把台湾问题作为工具遏制中国</a:t>
            </a:r>
            <a:r>
              <a:rPr lang="zh-CN" altLang="en-US" dirty="0"/>
              <a:t>。</a:t>
            </a:r>
          </a:p>
        </p:txBody>
      </p:sp>
      <p:pic>
        <p:nvPicPr>
          <p:cNvPr id="2" name="Picture 2"/>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16050" r="20961" b="-1"/>
          <a:stretch>
            <a:fillRect/>
          </a:stretch>
        </p:blipFill>
        <p:spPr bwMode="auto">
          <a:xfrm>
            <a:off x="0"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812962"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charset="-122"/>
                <a:ea typeface="得意黑" charset="-122"/>
                <a:cs typeface="+mj-cs"/>
              </a:rPr>
              <a:t>王毅就中美元首会晤向媒体介绍情况并答问</a:t>
            </a:r>
            <a:endParaRPr lang="zh-CN" altLang="en-US" sz="23900" dirty="0">
              <a:solidFill>
                <a:srgbClr val="FF032D"/>
              </a:solidFill>
            </a:endParaRPr>
          </a:p>
        </p:txBody>
      </p:sp>
      <p:sp>
        <p:nvSpPr>
          <p:cNvPr id="11" name="文本框 10"/>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四、中美是联合国安理会常任理事国。国际社会普遍希望中美共同应对各种全球性挑战。中美在双多边合作方面取得哪些进展？</a:t>
            </a:r>
          </a:p>
        </p:txBody>
      </p:sp>
      <p:sp>
        <p:nvSpPr>
          <p:cNvPr id="12" name="文本框 11"/>
          <p:cNvSpPr txBox="1"/>
          <p:nvPr/>
        </p:nvSpPr>
        <p:spPr>
          <a:xfrm>
            <a:off x="0" y="830997"/>
            <a:ext cx="8812962" cy="4799965"/>
          </a:xfrm>
          <a:prstGeom prst="rect">
            <a:avLst/>
          </a:prstGeom>
          <a:noFill/>
        </p:spPr>
        <p:txBody>
          <a:bodyPr wrap="square" rtlCol="0">
            <a:spAutoFit/>
          </a:bodyPr>
          <a:lstStyle/>
          <a:p>
            <a:r>
              <a:rPr lang="zh-CN" altLang="en-US" dirty="0"/>
              <a:t>答：中美关系发展的历史表明，</a:t>
            </a:r>
            <a:r>
              <a:rPr lang="zh-CN" altLang="en-US" dirty="0">
                <a:solidFill>
                  <a:srgbClr val="FF032D"/>
                </a:solidFill>
              </a:rPr>
              <a:t>中美合则两利，斗则俱伤</a:t>
            </a:r>
            <a:r>
              <a:rPr lang="zh-CN" altLang="en-US" dirty="0"/>
              <a:t>。在世纪疫情和百年变局交织、人类社会面临前所未有挑战的大背景下，中美作为两个大国，在双多边领域加强合作，同各国一道共克时艰，不仅符合中美两国利益，也是国际社会的普遍期待。</a:t>
            </a:r>
          </a:p>
          <a:p>
            <a:endParaRPr lang="zh-CN" altLang="en-US" dirty="0"/>
          </a:p>
          <a:p>
            <a:r>
              <a:rPr lang="zh-CN" altLang="en-US" dirty="0"/>
              <a:t>会晤中，习近平主席表示，</a:t>
            </a:r>
            <a:r>
              <a:rPr lang="zh-CN" altLang="en-US" dirty="0">
                <a:solidFill>
                  <a:srgbClr val="FF032D"/>
                </a:solidFill>
              </a:rPr>
              <a:t>中美合作对两国和世界都是好事</a:t>
            </a:r>
            <a:r>
              <a:rPr lang="zh-CN" altLang="en-US" dirty="0"/>
              <a:t>。中美有差异和分歧，</a:t>
            </a:r>
            <a:r>
              <a:rPr lang="zh-CN" altLang="en-US" dirty="0">
                <a:solidFill>
                  <a:srgbClr val="FF032D"/>
                </a:solidFill>
              </a:rPr>
              <a:t>分歧不应成为中美关系发展的障碍，差异应是两国交流合作的动力</a:t>
            </a:r>
            <a:r>
              <a:rPr lang="zh-CN" altLang="en-US" dirty="0"/>
              <a:t>。合作需要好的氛围和稳定的关系，不能是单方面拉单子，要照顾双方关切，要有取有予。无论中美关系如何，两国在国际事务中履行大国责任的意愿不能降低。</a:t>
            </a:r>
          </a:p>
          <a:p>
            <a:endParaRPr lang="zh-CN" altLang="en-US" dirty="0"/>
          </a:p>
          <a:p>
            <a:r>
              <a:rPr lang="zh-CN" altLang="en-US" dirty="0"/>
              <a:t>习近平主席指出，</a:t>
            </a:r>
            <a:r>
              <a:rPr lang="zh-CN" altLang="en-US" dirty="0">
                <a:solidFill>
                  <a:srgbClr val="FF032D"/>
                </a:solidFill>
              </a:rPr>
              <a:t>中美双方应努力使合作清单越拉越长，不要越缩越短</a:t>
            </a:r>
            <a:r>
              <a:rPr lang="zh-CN" altLang="en-US" dirty="0"/>
              <a:t>。两国元首同意，双方团队可以就宏观经济政策、两国经贸等问题进行对话，共同努力推动</a:t>
            </a:r>
            <a:r>
              <a:rPr lang="en-US" altLang="zh-CN" dirty="0"/>
              <a:t>《</a:t>
            </a:r>
            <a:r>
              <a:rPr lang="zh-CN" altLang="en-US" dirty="0"/>
              <a:t>联合国气候变化框架公约</a:t>
            </a:r>
            <a:r>
              <a:rPr lang="en-US" altLang="zh-CN" dirty="0"/>
              <a:t>》</a:t>
            </a:r>
            <a:r>
              <a:rPr lang="zh-CN" altLang="en-US" dirty="0"/>
              <a:t>第二十七次缔约方大会取得积极成果。协调落实在公共卫生、农业领域形成的两份合作文件，鼓励支持开展中美人文交流，扩大各领域人员往来，持续开展中美联合工作组磋商，解决更多具体问题。</a:t>
            </a:r>
          </a:p>
          <a:p>
            <a:endParaRPr lang="zh-CN" altLang="en-US" dirty="0"/>
          </a:p>
          <a:p>
            <a:r>
              <a:rPr lang="zh-CN" altLang="en-US" dirty="0"/>
              <a:t>事实一再说明，不能简单用竞争定义全部的中美关系，</a:t>
            </a:r>
            <a:r>
              <a:rPr lang="zh-CN" altLang="en-US" dirty="0">
                <a:solidFill>
                  <a:srgbClr val="FF032D"/>
                </a:solidFill>
              </a:rPr>
              <a:t>合作始终是中美两国的最好选择</a:t>
            </a:r>
            <a:r>
              <a:rPr lang="zh-CN" altLang="en-US" dirty="0"/>
              <a:t>。中美合作有利于各方，开辟的是中美双赢、世界共赢的未来。</a:t>
            </a:r>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0" y="6131090"/>
            <a:ext cx="647155" cy="726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812962"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charset="-122"/>
                <a:ea typeface="得意黑" charset="-122"/>
                <a:cs typeface="+mj-cs"/>
              </a:rPr>
              <a:t>王毅就中美元首会晤向媒体介绍情况并答问</a:t>
            </a:r>
            <a:endParaRPr lang="zh-CN" altLang="en-US" sz="23900" dirty="0">
              <a:solidFill>
                <a:srgbClr val="FF032D"/>
              </a:solidFill>
            </a:endParaRPr>
          </a:p>
        </p:txBody>
      </p:sp>
      <p:sp>
        <p:nvSpPr>
          <p:cNvPr id="11" name="文本框 10"/>
          <p:cNvSpPr txBox="1"/>
          <p:nvPr/>
        </p:nvSpPr>
        <p:spPr>
          <a:xfrm>
            <a:off x="0" y="0"/>
            <a:ext cx="8812962" cy="461665"/>
          </a:xfrm>
          <a:prstGeom prst="rect">
            <a:avLst/>
          </a:prstGeom>
          <a:noFill/>
        </p:spPr>
        <p:txBody>
          <a:bodyPr wrap="square" rtlCol="0">
            <a:spAutoFit/>
          </a:bodyPr>
          <a:lstStyle/>
          <a:p>
            <a:r>
              <a:rPr lang="zh-CN" altLang="en-US" sz="2400" dirty="0">
                <a:latin typeface="+mj-ea"/>
                <a:ea typeface="+mj-ea"/>
              </a:rPr>
              <a:t>五、双方还就哪些重要和共同关切的问题交换了意见？</a:t>
            </a:r>
          </a:p>
        </p:txBody>
      </p:sp>
      <p:sp>
        <p:nvSpPr>
          <p:cNvPr id="12" name="文本框 11"/>
          <p:cNvSpPr txBox="1"/>
          <p:nvPr/>
        </p:nvSpPr>
        <p:spPr>
          <a:xfrm>
            <a:off x="0" y="458950"/>
            <a:ext cx="8812962" cy="5908040"/>
          </a:xfrm>
          <a:prstGeom prst="rect">
            <a:avLst/>
          </a:prstGeom>
          <a:noFill/>
        </p:spPr>
        <p:txBody>
          <a:bodyPr wrap="square" rtlCol="0">
            <a:spAutoFit/>
          </a:bodyPr>
          <a:lstStyle/>
          <a:p>
            <a:r>
              <a:rPr lang="zh-CN" altLang="en-US" dirty="0"/>
              <a:t>答：习近平主席就美方以及国际社会关心的一系列重大问题阐明了中方立场，亮明了中国态度。</a:t>
            </a:r>
          </a:p>
          <a:p>
            <a:endParaRPr lang="zh-CN" altLang="en-US" dirty="0"/>
          </a:p>
          <a:p>
            <a:r>
              <a:rPr lang="zh-CN" altLang="en-US" dirty="0"/>
              <a:t>关于民主人权问题。习近平主席指出，</a:t>
            </a:r>
            <a:r>
              <a:rPr lang="zh-CN" altLang="en-US" dirty="0">
                <a:solidFill>
                  <a:srgbClr val="FF032D"/>
                </a:solidFill>
              </a:rPr>
              <a:t>自由、民主、人权是人类的共同追求，也是中国共产党的一贯追求</a:t>
            </a:r>
            <a:r>
              <a:rPr lang="zh-CN" altLang="en-US" dirty="0"/>
              <a:t>。</a:t>
            </a:r>
            <a:r>
              <a:rPr lang="zh-CN" altLang="en-US" dirty="0">
                <a:solidFill>
                  <a:srgbClr val="FF032D"/>
                </a:solidFill>
              </a:rPr>
              <a:t>美国有美国式民主，中国有中国式民主，都符合各自的国情</a:t>
            </a:r>
            <a:r>
              <a:rPr lang="zh-CN" altLang="en-US" dirty="0"/>
              <a:t>。中国全过程人民民主是基于中国国情和历史文化，体现了人民意愿。</a:t>
            </a:r>
            <a:r>
              <a:rPr lang="zh-CN" altLang="en-US" dirty="0">
                <a:solidFill>
                  <a:srgbClr val="FF032D"/>
                </a:solidFill>
              </a:rPr>
              <a:t>对双方存在的具体分歧，可以进行探讨，前提是平等交流</a:t>
            </a:r>
            <a:r>
              <a:rPr lang="zh-CN" altLang="en-US" dirty="0"/>
              <a:t>。把本国定义为民主，把别国定义为威权，这本身就是不民主的表现。</a:t>
            </a:r>
            <a:r>
              <a:rPr lang="zh-CN" altLang="en-US" dirty="0">
                <a:solidFill>
                  <a:srgbClr val="FF032D"/>
                </a:solidFill>
              </a:rPr>
              <a:t>所谓“民主对抗威权”是个伪命题，不是当今世界的特点，更不符合时代发展的潮流</a:t>
            </a:r>
            <a:r>
              <a:rPr lang="zh-CN" altLang="en-US" dirty="0"/>
              <a:t>。</a:t>
            </a:r>
          </a:p>
          <a:p>
            <a:endParaRPr lang="zh-CN" altLang="en-US" dirty="0"/>
          </a:p>
          <a:p>
            <a:r>
              <a:rPr lang="zh-CN" altLang="en-US" dirty="0"/>
              <a:t>关于制度道路问题。习近平主席表示，</a:t>
            </a:r>
            <a:r>
              <a:rPr lang="zh-CN" altLang="en-US" dirty="0">
                <a:solidFill>
                  <a:srgbClr val="FF032D"/>
                </a:solidFill>
              </a:rPr>
              <a:t>美国搞的是资本主义，中国搞的是社会主义，双方走的是不同的路</a:t>
            </a:r>
            <a:r>
              <a:rPr lang="zh-CN" altLang="en-US" dirty="0"/>
              <a:t>。这种不同从双方打交道的第一天起就已经存在，今后还会继续存在。中美相处很重要一条就是承认这种不同，尊重这种不同。中国共产党领导和中国社会主义制度，得到</a:t>
            </a:r>
            <a:r>
              <a:rPr lang="en-US" altLang="zh-CN" dirty="0"/>
              <a:t>14</a:t>
            </a:r>
            <a:r>
              <a:rPr lang="zh-CN" altLang="en-US" dirty="0"/>
              <a:t>亿人民拥护和支持，是中国发展和稳定的根本保障。。</a:t>
            </a:r>
            <a:r>
              <a:rPr lang="zh-CN" altLang="en-US" dirty="0">
                <a:solidFill>
                  <a:srgbClr val="FF032D"/>
                </a:solidFill>
              </a:rPr>
              <a:t>企图颠覆中国共产党领导和中国社会主义制度，那就踩了底线、越了红线，动摇了两国关系的根基</a:t>
            </a:r>
            <a:endParaRPr lang="zh-CN" altLang="en-US" dirty="0"/>
          </a:p>
          <a:p>
            <a:endParaRPr lang="zh-CN" altLang="en-US" dirty="0"/>
          </a:p>
          <a:p>
            <a:r>
              <a:rPr lang="zh-CN" altLang="en-US" dirty="0"/>
              <a:t>关于经贸问题。习近平主席指出，</a:t>
            </a:r>
            <a:r>
              <a:rPr lang="zh-CN" altLang="en-US" dirty="0">
                <a:solidFill>
                  <a:srgbClr val="FF032D"/>
                </a:solidFill>
              </a:rPr>
              <a:t>中美经贸关系的本质是互惠互利</a:t>
            </a:r>
            <a:r>
              <a:rPr lang="zh-CN" altLang="en-US" dirty="0"/>
              <a:t>，打贸易战、科技战，人为“筑墙设垒”，强推“脱钩断链”，完全违反市场经济原则，破坏国际贸易规则，只会损人不利己。中国将坚定不移把改革开放进行下去，把发展进步的基点放在自己身上。中国有自强不息的光荣传统，一切打压和遏制只会激发中国人民的意志和热情。如果美方在“脱钩”这个问题上一条道走到黑，最终将搬起石头砸自己的脚。</a:t>
            </a: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3" y="6131078"/>
            <a:ext cx="647155" cy="726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812962" y="-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p:cNvSpPr>
            <a:spLocks noGrp="1"/>
          </p:cNvSpPr>
          <p:nvPr>
            <p:ph type="title"/>
          </p:nvPr>
        </p:nvSpPr>
        <p:spPr>
          <a:xfrm>
            <a:off x="8812962" y="11"/>
            <a:ext cx="3379038" cy="6857989"/>
          </a:xfrm>
        </p:spPr>
        <p:txBody>
          <a:bodyPr vert="wordArtVertRtl">
            <a:normAutofit/>
          </a:bodyPr>
          <a:lstStyle/>
          <a:p>
            <a:pPr algn="ctr"/>
            <a:r>
              <a:rPr lang="zh-CN" altLang="zh-CN" sz="4800" kern="1200" dirty="0">
                <a:solidFill>
                  <a:srgbClr val="FF032D"/>
                </a:solidFill>
                <a:effectLst/>
                <a:latin typeface="得意黑" charset="-122"/>
                <a:ea typeface="得意黑" charset="-122"/>
                <a:cs typeface="+mj-cs"/>
              </a:rPr>
              <a:t>王毅就中美元首会晤向媒体介绍情况并答问</a:t>
            </a:r>
            <a:endParaRPr lang="zh-CN" altLang="en-US" sz="23900" dirty="0">
              <a:solidFill>
                <a:srgbClr val="FF032D"/>
              </a:solidFill>
            </a:endParaRPr>
          </a:p>
        </p:txBody>
      </p:sp>
      <p:sp>
        <p:nvSpPr>
          <p:cNvPr id="11" name="文本框 10"/>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六、当前，国际社会高度关注乌克兰危机和朝鲜半岛问题。请问双方在这个问题上进行了怎样互动？</a:t>
            </a:r>
          </a:p>
        </p:txBody>
      </p:sp>
      <p:sp>
        <p:nvSpPr>
          <p:cNvPr id="12" name="文本框 11"/>
          <p:cNvSpPr txBox="1"/>
          <p:nvPr/>
        </p:nvSpPr>
        <p:spPr>
          <a:xfrm>
            <a:off x="0" y="1997833"/>
            <a:ext cx="8812962" cy="2862322"/>
          </a:xfrm>
          <a:prstGeom prst="rect">
            <a:avLst/>
          </a:prstGeom>
          <a:noFill/>
        </p:spPr>
        <p:txBody>
          <a:bodyPr wrap="square" rtlCol="0">
            <a:spAutoFit/>
          </a:bodyPr>
          <a:lstStyle/>
          <a:p>
            <a:r>
              <a:rPr lang="zh-CN" altLang="en-US" sz="2000" dirty="0"/>
              <a:t>答：两国元首就包括乌克兰问题、朝鲜半岛核问题在内的国际地区问题深入交换了意见。</a:t>
            </a:r>
          </a:p>
          <a:p>
            <a:endParaRPr lang="zh-CN" altLang="en-US" sz="2000" dirty="0"/>
          </a:p>
          <a:p>
            <a:r>
              <a:rPr lang="zh-CN" altLang="en-US" sz="2000" dirty="0"/>
              <a:t>关于乌克兰问题，习主席重申了中方处理乌克兰问题的“四个应该”，阐明了中方应对乌克兰局势最新演变的“四个共同”。强调开展对话谈判，和平解决危机是当务之急，核武器用不得、核战争打不得，应防止亚欧大陆出现核危机，还应共同努力确保全球产业链供应链稳定，避免出现更大规模人道主义危机，</a:t>
            </a:r>
            <a:r>
              <a:rPr lang="zh-CN" altLang="en-US" sz="2000" dirty="0">
                <a:solidFill>
                  <a:srgbClr val="FF032D"/>
                </a:solidFill>
              </a:rPr>
              <a:t>中方始终站在和平的一边，将继续劝和促谈</a:t>
            </a:r>
            <a:r>
              <a:rPr lang="zh-CN" altLang="en-US" sz="2000" dirty="0"/>
              <a:t>。</a:t>
            </a:r>
          </a:p>
          <a:p>
            <a:endParaRPr lang="zh-CN" altLang="en-US" sz="2000" dirty="0"/>
          </a:p>
          <a:p>
            <a:r>
              <a:rPr lang="zh-CN" altLang="en-US" sz="2000" dirty="0"/>
              <a:t>在朝鲜半岛核问题上，习近平主席阐述了中方的既定立场，强调应正视半岛问题的症结所在，坚持均衡解决各自关切尤其是朝方的合理关切。</a:t>
            </a:r>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0"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圆角 5"/>
          <p:cNvSpPr/>
          <p:nvPr/>
        </p:nvSpPr>
        <p:spPr>
          <a:xfrm>
            <a:off x="6105655" y="-1"/>
            <a:ext cx="6086346"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6793504" y="1610306"/>
            <a:ext cx="4806184" cy="3637373"/>
          </a:xfrm>
          <a:noFill/>
        </p:spPr>
        <p:txBody>
          <a:bodyPr anchor="ctr">
            <a:normAutofit/>
          </a:bodyPr>
          <a:lstStyle/>
          <a:p>
            <a:pPr>
              <a:lnSpc>
                <a:spcPct val="100000"/>
              </a:lnSpc>
            </a:pPr>
            <a:r>
              <a:rPr lang="zh-CN" altLang="en-US" sz="7200" dirty="0">
                <a:solidFill>
                  <a:schemeClr val="bg1"/>
                </a:solidFill>
              </a:rPr>
              <a:t>聚焦</a:t>
            </a:r>
            <a:br>
              <a:rPr lang="en-US" altLang="zh-CN" sz="7200" dirty="0">
                <a:solidFill>
                  <a:srgbClr val="FF032D"/>
                </a:solidFill>
              </a:rPr>
            </a:br>
            <a:r>
              <a:rPr lang="en-US" altLang="zh-CN" sz="7200" dirty="0">
                <a:solidFill>
                  <a:srgbClr val="FF032D"/>
                </a:solidFill>
              </a:rPr>
              <a:t>2022</a:t>
            </a:r>
            <a:br>
              <a:rPr lang="en-US" altLang="zh-CN" sz="7200" dirty="0">
                <a:solidFill>
                  <a:schemeClr val="bg1"/>
                </a:solidFill>
              </a:rPr>
            </a:br>
            <a:r>
              <a:rPr lang="en-US" altLang="zh-CN" sz="7200" dirty="0">
                <a:solidFill>
                  <a:srgbClr val="FF032D"/>
                </a:solidFill>
              </a:rPr>
              <a:t>G20</a:t>
            </a:r>
            <a:r>
              <a:rPr lang="zh-CN" altLang="en-US" sz="7200" dirty="0">
                <a:solidFill>
                  <a:srgbClr val="FF032D"/>
                </a:solidFill>
              </a:rPr>
              <a:t>峰会</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20" y="10"/>
            <a:ext cx="6105635" cy="6857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8812966"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charset="-122"/>
                <a:ea typeface="得意黑" charset="-122"/>
                <a:cs typeface="+mj-cs"/>
              </a:rPr>
              <a:t>王毅就中美元首会晤向媒体介绍情况并答问</a:t>
            </a:r>
            <a:endParaRPr lang="zh-CN" altLang="en-US" sz="23900" dirty="0">
              <a:solidFill>
                <a:srgbClr val="FF032D"/>
              </a:solidFill>
            </a:endParaRPr>
          </a:p>
        </p:txBody>
      </p:sp>
      <p:sp>
        <p:nvSpPr>
          <p:cNvPr id="11" name="文本框 10"/>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七、你刚才介绍了此次会晤的重要意义以及达成的共识。接下来双方有哪些后续安排？</a:t>
            </a:r>
          </a:p>
        </p:txBody>
      </p:sp>
      <p:sp>
        <p:nvSpPr>
          <p:cNvPr id="12" name="文本框 11"/>
          <p:cNvSpPr txBox="1"/>
          <p:nvPr/>
        </p:nvSpPr>
        <p:spPr>
          <a:xfrm>
            <a:off x="0" y="2151721"/>
            <a:ext cx="8812962" cy="2554545"/>
          </a:xfrm>
          <a:prstGeom prst="rect">
            <a:avLst/>
          </a:prstGeom>
          <a:noFill/>
        </p:spPr>
        <p:txBody>
          <a:bodyPr wrap="square" rtlCol="0">
            <a:spAutoFit/>
          </a:bodyPr>
          <a:lstStyle/>
          <a:p>
            <a:r>
              <a:rPr lang="zh-CN" altLang="en-US" sz="2000" dirty="0"/>
              <a:t>答：此次会晤中，两国元首同意继续保持经常性联系，同时责成两国外交安全团队持续开展战略沟通，跟进他们讨论的重大问题，落实他们达成的共识。</a:t>
            </a:r>
          </a:p>
          <a:p>
            <a:endParaRPr lang="zh-CN" altLang="en-US" sz="2000" dirty="0"/>
          </a:p>
          <a:p>
            <a:r>
              <a:rPr lang="zh-CN" altLang="en-US" sz="2000" dirty="0"/>
              <a:t>美方表示</a:t>
            </a:r>
            <a:r>
              <a:rPr lang="zh-CN" altLang="en-US" sz="2000" dirty="0">
                <a:solidFill>
                  <a:srgbClr val="FF032D"/>
                </a:solidFill>
              </a:rPr>
              <a:t>美国务卿布林肯希尽早访华</a:t>
            </a:r>
            <a:r>
              <a:rPr lang="zh-CN" altLang="en-US" sz="2000" dirty="0"/>
              <a:t>，跟进会晤后续工作。</a:t>
            </a:r>
            <a:r>
              <a:rPr lang="zh-CN" altLang="en-US" sz="2000" dirty="0">
                <a:solidFill>
                  <a:srgbClr val="FF032D"/>
                </a:solidFill>
              </a:rPr>
              <a:t>中方对此表示欢迎</a:t>
            </a:r>
            <a:r>
              <a:rPr lang="zh-CN" altLang="en-US" sz="2000" dirty="0"/>
              <a:t>。两国财金、经贸团队也将围绕宏观经济政策、中美经贸关系等问题进行沟通与协调。</a:t>
            </a:r>
          </a:p>
          <a:p>
            <a:endParaRPr lang="zh-CN" altLang="en-US" sz="2000" dirty="0"/>
          </a:p>
          <a:p>
            <a:r>
              <a:rPr lang="zh-CN" altLang="en-US" sz="2000" dirty="0"/>
              <a:t>总之，这次会晤达到了</a:t>
            </a:r>
            <a:r>
              <a:rPr lang="zh-CN" altLang="en-US" sz="2000" dirty="0">
                <a:solidFill>
                  <a:srgbClr val="FF032D"/>
                </a:solidFill>
              </a:rPr>
              <a:t>深入沟通、明确意图、划清红线、防止冲突、指明方向、探讨合作的预期目的</a:t>
            </a:r>
            <a:r>
              <a:rPr lang="zh-CN" altLang="en-US" sz="2000" dirty="0"/>
              <a:t>。</a:t>
            </a:r>
          </a:p>
        </p:txBody>
      </p:sp>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0"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6105655" y="-1"/>
            <a:ext cx="6086346"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6793504" y="1610306"/>
            <a:ext cx="4806184" cy="3637373"/>
          </a:xfrm>
          <a:noFill/>
        </p:spPr>
        <p:txBody>
          <a:bodyPr anchor="ctr">
            <a:normAutofit/>
          </a:bodyPr>
          <a:lstStyle/>
          <a:p>
            <a:pPr>
              <a:lnSpc>
                <a:spcPct val="100000"/>
              </a:lnSpc>
            </a:pPr>
            <a:r>
              <a:rPr lang="zh-CN" altLang="en-US" sz="7200" dirty="0">
                <a:solidFill>
                  <a:schemeClr val="bg1"/>
                </a:solidFill>
              </a:rPr>
              <a:t>聚焦</a:t>
            </a:r>
            <a:br>
              <a:rPr lang="en-US" altLang="zh-CN" sz="7200" dirty="0">
                <a:solidFill>
                  <a:srgbClr val="FF032D"/>
                </a:solidFill>
              </a:rPr>
            </a:br>
            <a:r>
              <a:rPr lang="en-US" altLang="zh-CN" sz="7200" dirty="0">
                <a:solidFill>
                  <a:srgbClr val="FF032D"/>
                </a:solidFill>
              </a:rPr>
              <a:t>2022</a:t>
            </a:r>
            <a:br>
              <a:rPr lang="en-US" altLang="zh-CN" sz="7200" dirty="0">
                <a:solidFill>
                  <a:schemeClr val="bg1"/>
                </a:solidFill>
              </a:rPr>
            </a:br>
            <a:r>
              <a:rPr lang="en-US" altLang="zh-CN" sz="7200" dirty="0">
                <a:solidFill>
                  <a:srgbClr val="FF032D"/>
                </a:solidFill>
              </a:rPr>
              <a:t>G20</a:t>
            </a:r>
            <a:r>
              <a:rPr lang="zh-CN" altLang="en-US" sz="7200" dirty="0">
                <a:solidFill>
                  <a:srgbClr val="FF032D"/>
                </a:solidFill>
              </a:rPr>
              <a:t>峰会</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20" y="10"/>
            <a:ext cx="6105635" cy="6857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 y="0"/>
            <a:ext cx="9144000" cy="6858000"/>
          </a:xfrm>
          <a:prstGeom prst="rect">
            <a:avLst/>
          </a:prstGeom>
        </p:spPr>
      </p:pic>
      <p:sp>
        <p:nvSpPr>
          <p:cNvPr id="10" name="椭圆 9">
            <a:hlinkClick r:id="rId4"/>
          </p:cNvPr>
          <p:cNvSpPr/>
          <p:nvPr/>
        </p:nvSpPr>
        <p:spPr>
          <a:xfrm>
            <a:off x="9231847" y="5712767"/>
            <a:ext cx="914400" cy="914400"/>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814762" y="858741"/>
            <a:ext cx="184731" cy="369332"/>
          </a:xfrm>
          <a:prstGeom prst="rect">
            <a:avLst/>
          </a:prstGeom>
          <a:noFill/>
        </p:spPr>
        <p:txBody>
          <a:bodyPr wrap="none" rtlCol="0">
            <a:spAutoFit/>
          </a:bodyPr>
          <a:lstStyle/>
          <a:p>
            <a:endParaRPr lang="zh-CN" altLang="en-US" dirty="0">
              <a:latin typeface="得意黑" charset="-122"/>
              <a:ea typeface="得意黑" charset="-122"/>
            </a:endParaRPr>
          </a:p>
        </p:txBody>
      </p:sp>
      <p:sp>
        <p:nvSpPr>
          <p:cNvPr id="6" name="文本框 5">
            <a:hlinkClick r:id="rId4"/>
          </p:cNvPr>
          <p:cNvSpPr txBox="1"/>
          <p:nvPr/>
        </p:nvSpPr>
        <p:spPr>
          <a:xfrm>
            <a:off x="10146247" y="5939134"/>
            <a:ext cx="2045753" cy="461665"/>
          </a:xfrm>
          <a:prstGeom prst="rect">
            <a:avLst/>
          </a:prstGeom>
          <a:noFill/>
        </p:spPr>
        <p:txBody>
          <a:bodyPr wrap="none" rtlCol="0">
            <a:spAutoFit/>
          </a:bodyPr>
          <a:lstStyle/>
          <a:p>
            <a:r>
              <a:rPr lang="en-US" altLang="zh-CN" sz="2400" b="1" i="0" dirty="0" err="1">
                <a:effectLst/>
                <a:latin typeface="得意黑" charset="-122"/>
                <a:ea typeface="得意黑" charset="-122"/>
              </a:rPr>
              <a:t>oooooohmygosh</a:t>
            </a:r>
            <a:endParaRPr lang="zh-CN" altLang="en-US" sz="2400" dirty="0">
              <a:latin typeface="得意黑" charset="-122"/>
              <a:ea typeface="得意黑" charset="-122"/>
            </a:endParaRPr>
          </a:p>
        </p:txBody>
      </p:sp>
      <p:pic>
        <p:nvPicPr>
          <p:cNvPr id="1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6050" r="20961" b="-1"/>
          <a:stretch>
            <a:fillRect/>
          </a:stretch>
        </p:blipFill>
        <p:spPr bwMode="auto">
          <a:xfrm>
            <a:off x="11544845" y="0"/>
            <a:ext cx="647155" cy="726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7" name="文本框 6"/>
          <p:cNvSpPr txBox="1"/>
          <p:nvPr/>
        </p:nvSpPr>
        <p:spPr>
          <a:xfrm>
            <a:off x="5264681" y="3725056"/>
            <a:ext cx="1662635" cy="1200329"/>
          </a:xfrm>
          <a:prstGeom prst="rect">
            <a:avLst/>
          </a:prstGeom>
          <a:noFill/>
        </p:spPr>
        <p:txBody>
          <a:bodyPr wrap="none" rtlCol="0">
            <a:spAutoFit/>
          </a:bodyPr>
          <a:lstStyle/>
          <a:p>
            <a:r>
              <a:rPr lang="zh-CN" altLang="en-US" sz="7200" dirty="0">
                <a:solidFill>
                  <a:srgbClr val="FF032D"/>
                </a:solidFill>
              </a:rPr>
              <a:t>谢谢</a:t>
            </a:r>
          </a:p>
        </p:txBody>
      </p:sp>
      <p:pic>
        <p:nvPicPr>
          <p:cNvPr id="4" name="图片 3" descr="草地上有一群牛在草原上&#10;&#10;中度可信度描述已自动生成"/>
          <p:cNvPicPr>
            <a:picLocks noChangeAspect="1"/>
          </p:cNvPicPr>
          <p:nvPr/>
        </p:nvPicPr>
        <p:blipFill>
          <a:blip r:embed="rId3">
            <a:extLst>
              <a:ext uri="{BEBA8EAE-BF5A-486C-A8C5-ECC9F3942E4B}">
                <a14:imgProps xmlns:a14="http://schemas.microsoft.com/office/drawing/2010/main">
                  <a14:imgLayer r:embed="rId4">
                    <a14:imgEffect>
                      <a14:backgroundRemoval t="9886" b="99056" l="299" r="98607">
                        <a14:foregroundMark x1="78143" y1="73770" x2="44312" y2="73025"/>
                        <a14:foregroundMark x1="44312" y1="73025" x2="43516" y2="72081"/>
                        <a14:foregroundMark x1="8557" y1="63537" x2="57844" y2="77049"/>
                        <a14:foregroundMark x1="2819" y1="64729" x2="8789" y2="62593"/>
                        <a14:foregroundMark x1="8789" y1="62593" x2="29088" y2="67909"/>
                        <a14:foregroundMark x1="29088" y1="67909" x2="33831" y2="74118"/>
                        <a14:foregroundMark x1="33831" y1="74118" x2="69619" y2="82812"/>
                        <a14:foregroundMark x1="69619" y1="82812" x2="82355" y2="80427"/>
                        <a14:foregroundMark x1="82355" y1="80427" x2="88624" y2="75956"/>
                        <a14:foregroundMark x1="88624" y1="75956" x2="96811" y2="58423"/>
                        <a14:foregroundMark x1="97612" y1="71883" x2="98043" y2="82365"/>
                        <a14:foregroundMark x1="98043" y1="82365" x2="89420" y2="98559"/>
                        <a14:foregroundMark x1="89420" y1="98559" x2="66368" y2="89468"/>
                        <a14:foregroundMark x1="66368" y1="89468" x2="23284" y2="83458"/>
                        <a14:foregroundMark x1="23284" y1="83458" x2="5008" y2="70939"/>
                        <a14:foregroundMark x1="5008" y1="70939" x2="4677" y2="71336"/>
                        <a14:foregroundMark x1="2388" y1="60507" x2="564" y2="73920"/>
                        <a14:foregroundMark x1="564" y1="73920" x2="3483" y2="80626"/>
                        <a14:foregroundMark x1="3483" y1="80626" x2="21260" y2="88972"/>
                        <a14:foregroundMark x1="21260" y1="88972" x2="37446" y2="88922"/>
                        <a14:foregroundMark x1="37446" y1="88922" x2="58905" y2="89121"/>
                        <a14:foregroundMark x1="58905" y1="89121" x2="73566" y2="88227"/>
                        <a14:foregroundMark x1="73566" y1="88227" x2="82852" y2="89220"/>
                        <a14:foregroundMark x1="82852" y1="89220" x2="88823" y2="88624"/>
                        <a14:foregroundMark x1="88823" y1="88624" x2="98308" y2="91704"/>
                        <a14:foregroundMark x1="98308" y1="91704" x2="98673" y2="93244"/>
                        <a14:foregroundMark x1="58706" y1="61500" x2="80133" y2="66567"/>
                        <a14:foregroundMark x1="80133" y1="66567" x2="80398" y2="66269"/>
                        <a14:foregroundMark x1="299" y1="71088" x2="299" y2="71088"/>
                        <a14:foregroundMark x1="1095" y1="68405" x2="3516" y2="91803"/>
                        <a14:foregroundMark x1="3516" y1="91803" x2="3516" y2="91803"/>
                        <a14:foregroundMark x1="84577" y1="74317" x2="85705" y2="78440"/>
                        <a14:foregroundMark x1="5174" y1="92052" x2="37778" y2="97218"/>
                        <a14:foregroundMark x1="37778" y1="97218" x2="45274" y2="96374"/>
                        <a14:foregroundMark x1="45274" y1="96374" x2="64577" y2="98112"/>
                        <a14:foregroundMark x1="64577" y1="98112" x2="87231" y2="96523"/>
                        <a14:foregroundMark x1="87231" y1="96523" x2="94063" y2="99056"/>
                        <a14:backgroundMark x1="18872" y1="39146" x2="95357" y2="41927"/>
                        <a14:backgroundMark x1="95357" y1="41927" x2="95522" y2="41778"/>
                        <a14:backgroundMark x1="72471" y1="49876" x2="82388" y2="49876"/>
                        <a14:backgroundMark x1="82388" y1="49876" x2="91277" y2="50273"/>
                        <a14:backgroundMark x1="6700" y1="49528" x2="20033" y2="50472"/>
                        <a14:backgroundMark x1="84345" y1="55539" x2="88159" y2="55986"/>
                        <a14:backgroundMark x1="94660" y1="57824" x2="97181" y2="57526"/>
                      </a14:backgroundRemoval>
                    </a14:imgEffect>
                  </a14:imgLayer>
                </a14:imgProps>
              </a:ext>
              <a:ext uri="{28A0092B-C50C-407E-A947-70E740481C1C}">
                <a14:useLocalDpi xmlns:a14="http://schemas.microsoft.com/office/drawing/2010/main" val="0"/>
              </a:ext>
            </a:extLst>
          </a:blip>
          <a:stretch>
            <a:fillRect/>
          </a:stretch>
        </p:blipFill>
        <p:spPr>
          <a:xfrm>
            <a:off x="0" y="-1222658"/>
            <a:ext cx="12192000" cy="8140131"/>
          </a:xfrm>
          <a:prstGeom prst="rect">
            <a:avLst/>
          </a:prstGeom>
        </p:spPr>
      </p:pic>
      <p:pic>
        <p:nvPicPr>
          <p:cNvPr id="5" name="图片 4" descr="徽标&#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981" y="5647647"/>
            <a:ext cx="2865716" cy="1025687"/>
          </a:xfrm>
          <a:prstGeom prst="rect">
            <a:avLst/>
          </a:prstGeom>
        </p:spPr>
      </p:pic>
      <p:sp>
        <p:nvSpPr>
          <p:cNvPr id="6" name="文本框 5"/>
          <p:cNvSpPr txBox="1"/>
          <p:nvPr/>
        </p:nvSpPr>
        <p:spPr>
          <a:xfrm>
            <a:off x="5268585" y="6488668"/>
            <a:ext cx="1808508" cy="369332"/>
          </a:xfrm>
          <a:prstGeom prst="rect">
            <a:avLst/>
          </a:prstGeom>
          <a:noFill/>
        </p:spPr>
        <p:txBody>
          <a:bodyPr wrap="none" rtlCol="0">
            <a:spAutoFit/>
          </a:bodyPr>
          <a:lstStyle/>
          <a:p>
            <a:r>
              <a:rPr lang="en-US" altLang="zh-CN" dirty="0"/>
              <a:t>www.cegroup.buzz</a:t>
            </a:r>
            <a:endParaRPr lang="zh-CN" altLang="en-US" dirty="0"/>
          </a:p>
        </p:txBody>
      </p:sp>
      <p:pic>
        <p:nvPicPr>
          <p:cNvPr id="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6050" r="20961" b="-1"/>
          <a:stretch>
            <a:fillRect/>
          </a:stretch>
        </p:blipFill>
        <p:spPr bwMode="auto">
          <a:xfrm>
            <a:off x="4707763" y="0"/>
            <a:ext cx="2776472" cy="31185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4.44444E-6 L 0 -0.11436 " pathEditMode="relative" rAng="0" ptsTypes="AA">
                                      <p:cBhvr>
                                        <p:cTn id="6" dur="2000" fill="hold"/>
                                        <p:tgtEl>
                                          <p:spTgt spid="7"/>
                                        </p:tgtEl>
                                        <p:attrNameLst>
                                          <p:attrName>ppt_x</p:attrName>
                                          <p:attrName>ppt_y</p:attrName>
                                        </p:attrNameLst>
                                      </p:cBhvr>
                                      <p:rCtr x="0" y="-5718"/>
                                    </p:animMotion>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childTnLst>
                                </p:cTn>
                              </p:par>
                              <p:par>
                                <p:cTn id="10" presetID="42" presetClass="path" presetSubtype="0" accel="50000" decel="50000" fill="hold" nodeType="withEffect">
                                  <p:stCondLst>
                                    <p:cond delay="0"/>
                                  </p:stCondLst>
                                  <p:childTnLst>
                                    <p:animMotion origin="layout" path="M 0 -0.00093 L 0 0.08495 " pathEditMode="relative" rAng="0" ptsTypes="AA">
                                      <p:cBhvr>
                                        <p:cTn id="11" dur="2000" fill="hold"/>
                                        <p:tgtEl>
                                          <p:spTgt spid="4"/>
                                        </p:tgtEl>
                                        <p:attrNameLst>
                                          <p:attrName>ppt_x</p:attrName>
                                          <p:attrName>ppt_y</p:attrName>
                                        </p:attrNameLst>
                                      </p:cBhvr>
                                      <p:rCtr x="0" y="4282"/>
                                    </p:animMotion>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childTnLst>
                                </p:cTn>
                              </p:par>
                            </p:childTnLst>
                          </p:cTn>
                        </p:par>
                        <p:par>
                          <p:cTn id="18" fill="hold">
                            <p:stCondLst>
                              <p:cond delay="2000"/>
                            </p:stCondLst>
                            <p:childTnLst>
                              <p:par>
                                <p:cTn id="19" presetID="10" presetClass="exit" presetSubtype="0" fill="hold" nodeType="after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0" y="-1"/>
            <a:ext cx="8812967"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5599" b="92561" l="9945" r="89977">
                        <a14:foregroundMark x1="27016" y1="26233" x2="44662" y2="10807"/>
                        <a14:foregroundMark x1="49387" y1="11355" x2="61838" y2="15818"/>
                        <a14:foregroundMark x1="61838" y1="15818" x2="65649" y2="20439"/>
                        <a14:foregroundMark x1="69434" y1="24041" x2="73610" y2="34377"/>
                        <a14:foregroundMark x1="73610" y1="34377" x2="75542" y2="55051"/>
                        <a14:foregroundMark x1="75542" y1="55051" x2="73871" y2="65153"/>
                        <a14:foregroundMark x1="73871" y1="65153" x2="65492" y2="84103"/>
                        <a14:foregroundMark x1="65492" y1="84103" x2="43983" y2="88841"/>
                        <a14:foregroundMark x1="43983" y1="88841" x2="37536" y2="85787"/>
                        <a14:foregroundMark x1="37536" y1="85787" x2="25033" y2="65466"/>
                        <a14:foregroundMark x1="25033" y1="65466" x2="22161" y2="51057"/>
                        <a14:foregroundMark x1="22161" y1="51057" x2="22501" y2="37784"/>
                        <a14:foregroundMark x1="22501" y1="37784" x2="26834" y2="21848"/>
                        <a14:foregroundMark x1="26834" y1="21848" x2="30645" y2="17384"/>
                        <a14:foregroundMark x1="30645" y1="17384" x2="43252" y2="10023"/>
                        <a14:foregroundMark x1="43252" y1="10023" x2="49726" y2="9436"/>
                        <a14:foregroundMark x1="49726" y1="9436" x2="54659" y2="10376"/>
                        <a14:foregroundMark x1="54659" y1="10376" x2="69016" y2="25098"/>
                        <a14:foregroundMark x1="69016" y1="25098" x2="73062" y2="37040"/>
                        <a14:foregroundMark x1="47925" y1="92561" x2="57922" y2="89154"/>
                        <a14:foregroundMark x1="57922" y1="89154" x2="60767" y2="85787"/>
                        <a14:foregroundMark x1="59149" y1="82968" x2="67032" y2="75411"/>
                        <a14:foregroundMark x1="71678" y1="55403" x2="70138" y2="66288"/>
                        <a14:foregroundMark x1="70138" y1="66288" x2="69199" y2="68403"/>
                        <a14:foregroundMark x1="23754" y1="26547" x2="21639" y2="31911"/>
                        <a14:foregroundMark x1="44949" y1="5364" x2="49883" y2="5599"/>
                        <a14:foregroundMark x1="49883" y1="5599" x2="53250" y2="7753"/>
                        <a14:foregroundMark x1="19525" y1="51253" x2="20987" y2="60454"/>
                        <a14:foregroundMark x1="29575" y1="80227" x2="30880" y2="82733"/>
                        <a14:foregroundMark x1="69434" y1="32459" x2="74132" y2="34103"/>
                        <a14:foregroundMark x1="74132" y1="34103" x2="73871" y2="29601"/>
                        <a14:foregroundMark x1="20177" y1="61981" x2="20177" y2="61981"/>
                        <a14:foregroundMark x1="19969" y1="61316" x2="20256" y2="62608"/>
                        <a14:foregroundMark x1="41608" y1="15309" x2="42678" y2="14526"/>
                        <a14:foregroundMark x1="40799" y1="41425" x2="35161" y2="37862"/>
                        <a14:foregroundMark x1="35161" y1="37862" x2="31062" y2="43031"/>
                        <a14:foregroundMark x1="31062" y1="43031" x2="29392" y2="49726"/>
                        <a14:foregroundMark x1="29392" y1="49726" x2="31167" y2="57087"/>
                        <a14:foregroundMark x1="31167" y1="57087" x2="38162" y2="60532"/>
                        <a14:foregroundMark x1="46541" y1="41973" x2="51214" y2="39663"/>
                        <a14:foregroundMark x1="51214" y1="39663" x2="51736" y2="39663"/>
                        <a14:foregroundMark x1="58496" y1="43618" x2="59019" y2="47886"/>
                        <a14:foregroundMark x1="72644" y1="73453" x2="73793" y2="66445"/>
                        <a14:foregroundMark x1="73793" y1="66445" x2="73793" y2="66445"/>
                      </a14:backgroundRemoval>
                    </a14:imgEffect>
                  </a14:imgLayer>
                </a14:imgProps>
              </a:ext>
              <a:ext uri="{28A0092B-C50C-407E-A947-70E740481C1C}">
                <a14:useLocalDpi xmlns:a14="http://schemas.microsoft.com/office/drawing/2010/main" val="0"/>
              </a:ext>
            </a:extLst>
          </a:blip>
          <a:srcRect l="17381" t="2470" r="20598" b="3674"/>
          <a:stretch>
            <a:fillRect/>
          </a:stretch>
        </p:blipFill>
        <p:spPr bwMode="auto">
          <a:xfrm>
            <a:off x="9235218" y="3358891"/>
            <a:ext cx="2540833" cy="2563319"/>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p:cNvSpPr>
            <a:spLocks noGrp="1"/>
          </p:cNvSpPr>
          <p:nvPr>
            <p:ph type="title"/>
          </p:nvPr>
        </p:nvSpPr>
        <p:spPr/>
        <p:txBody>
          <a:bodyPr/>
          <a:lstStyle/>
          <a:p>
            <a:r>
              <a:rPr lang="zh-CN" altLang="en-US" dirty="0">
                <a:solidFill>
                  <a:srgbClr val="FF032D"/>
                </a:solidFill>
              </a:rPr>
              <a:t>何为</a:t>
            </a:r>
            <a:r>
              <a:rPr lang="en-US" altLang="zh-CN" dirty="0">
                <a:solidFill>
                  <a:srgbClr val="FF032D"/>
                </a:solidFill>
              </a:rPr>
              <a:t>G20</a:t>
            </a:r>
            <a:r>
              <a:rPr lang="zh-CN" altLang="en-US" dirty="0">
                <a:solidFill>
                  <a:srgbClr val="FF032D"/>
                </a:solidFill>
              </a:rPr>
              <a:t>峰会</a:t>
            </a:r>
            <a:r>
              <a:rPr lang="en-US" altLang="zh-CN" dirty="0">
                <a:solidFill>
                  <a:srgbClr val="FF032D"/>
                </a:solidFill>
              </a:rPr>
              <a:t>?</a:t>
            </a:r>
            <a:endParaRPr lang="zh-CN" altLang="en-US" dirty="0">
              <a:solidFill>
                <a:srgbClr val="FF032D"/>
              </a:solidFill>
            </a:endParaRPr>
          </a:p>
        </p:txBody>
      </p:sp>
      <p:sp>
        <p:nvSpPr>
          <p:cNvPr id="7" name="内容占位符 5"/>
          <p:cNvSpPr txBox="1"/>
          <p:nvPr/>
        </p:nvSpPr>
        <p:spPr>
          <a:xfrm>
            <a:off x="4758128" y="2055813"/>
            <a:ext cx="3379033" cy="4278885"/>
          </a:xfrm>
          <a:custGeom>
            <a:avLst/>
            <a:gdLst>
              <a:gd name="connsiteX0" fmla="*/ 0 w 3379033"/>
              <a:gd name="connsiteY0" fmla="*/ 563183 h 4278885"/>
              <a:gd name="connsiteX1" fmla="*/ 563183 w 3379033"/>
              <a:gd name="connsiteY1" fmla="*/ 0 h 4278885"/>
              <a:gd name="connsiteX2" fmla="*/ 1171403 w 3379033"/>
              <a:gd name="connsiteY2" fmla="*/ 0 h 4278885"/>
              <a:gd name="connsiteX3" fmla="*/ 1666990 w 3379033"/>
              <a:gd name="connsiteY3" fmla="*/ 0 h 4278885"/>
              <a:gd name="connsiteX4" fmla="*/ 2162577 w 3379033"/>
              <a:gd name="connsiteY4" fmla="*/ 0 h 4278885"/>
              <a:gd name="connsiteX5" fmla="*/ 2815850 w 3379033"/>
              <a:gd name="connsiteY5" fmla="*/ 0 h 4278885"/>
              <a:gd name="connsiteX6" fmla="*/ 3379033 w 3379033"/>
              <a:gd name="connsiteY6" fmla="*/ 563183 h 4278885"/>
              <a:gd name="connsiteX7" fmla="*/ 3379033 w 3379033"/>
              <a:gd name="connsiteY7" fmla="*/ 1225212 h 4278885"/>
              <a:gd name="connsiteX8" fmla="*/ 3379033 w 3379033"/>
              <a:gd name="connsiteY8" fmla="*/ 1855716 h 4278885"/>
              <a:gd name="connsiteX9" fmla="*/ 3379033 w 3379033"/>
              <a:gd name="connsiteY9" fmla="*/ 2423169 h 4278885"/>
              <a:gd name="connsiteX10" fmla="*/ 3379033 w 3379033"/>
              <a:gd name="connsiteY10" fmla="*/ 2959097 h 4278885"/>
              <a:gd name="connsiteX11" fmla="*/ 3379033 w 3379033"/>
              <a:gd name="connsiteY11" fmla="*/ 3715702 h 4278885"/>
              <a:gd name="connsiteX12" fmla="*/ 2815850 w 3379033"/>
              <a:gd name="connsiteY12" fmla="*/ 4278885 h 4278885"/>
              <a:gd name="connsiteX13" fmla="*/ 2320263 w 3379033"/>
              <a:gd name="connsiteY13" fmla="*/ 4278885 h 4278885"/>
              <a:gd name="connsiteX14" fmla="*/ 1757097 w 3379033"/>
              <a:gd name="connsiteY14" fmla="*/ 4278885 h 4278885"/>
              <a:gd name="connsiteX15" fmla="*/ 1261510 w 3379033"/>
              <a:gd name="connsiteY15" fmla="*/ 4278885 h 4278885"/>
              <a:gd name="connsiteX16" fmla="*/ 563183 w 3379033"/>
              <a:gd name="connsiteY16" fmla="*/ 4278885 h 4278885"/>
              <a:gd name="connsiteX17" fmla="*/ 0 w 3379033"/>
              <a:gd name="connsiteY17" fmla="*/ 3715702 h 4278885"/>
              <a:gd name="connsiteX18" fmla="*/ 0 w 3379033"/>
              <a:gd name="connsiteY18" fmla="*/ 3053673 h 4278885"/>
              <a:gd name="connsiteX19" fmla="*/ 0 w 3379033"/>
              <a:gd name="connsiteY19" fmla="*/ 2454694 h 4278885"/>
              <a:gd name="connsiteX20" fmla="*/ 0 w 3379033"/>
              <a:gd name="connsiteY20" fmla="*/ 1761140 h 4278885"/>
              <a:gd name="connsiteX21" fmla="*/ 0 w 3379033"/>
              <a:gd name="connsiteY21" fmla="*/ 1130636 h 4278885"/>
              <a:gd name="connsiteX22" fmla="*/ 0 w 3379033"/>
              <a:gd name="connsiteY22" fmla="*/ 563183 h 427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79033" h="4278885" fill="none" extrusionOk="0">
                <a:moveTo>
                  <a:pt x="0" y="563183"/>
                </a:moveTo>
                <a:cubicBezTo>
                  <a:pt x="-31420" y="226639"/>
                  <a:pt x="230687" y="-17141"/>
                  <a:pt x="563183" y="0"/>
                </a:cubicBezTo>
                <a:cubicBezTo>
                  <a:pt x="804706" y="23130"/>
                  <a:pt x="917656" y="-12011"/>
                  <a:pt x="1171403" y="0"/>
                </a:cubicBezTo>
                <a:cubicBezTo>
                  <a:pt x="1425150" y="12011"/>
                  <a:pt x="1502641" y="-4250"/>
                  <a:pt x="1666990" y="0"/>
                </a:cubicBezTo>
                <a:cubicBezTo>
                  <a:pt x="1831339" y="4250"/>
                  <a:pt x="1947066" y="-22770"/>
                  <a:pt x="2162577" y="0"/>
                </a:cubicBezTo>
                <a:cubicBezTo>
                  <a:pt x="2378088" y="22770"/>
                  <a:pt x="2645520" y="-26294"/>
                  <a:pt x="2815850" y="0"/>
                </a:cubicBezTo>
                <a:cubicBezTo>
                  <a:pt x="3131499" y="9954"/>
                  <a:pt x="3415996" y="265212"/>
                  <a:pt x="3379033" y="563183"/>
                </a:cubicBezTo>
                <a:cubicBezTo>
                  <a:pt x="3365449" y="871196"/>
                  <a:pt x="3401555" y="996318"/>
                  <a:pt x="3379033" y="1225212"/>
                </a:cubicBezTo>
                <a:cubicBezTo>
                  <a:pt x="3356511" y="1454106"/>
                  <a:pt x="3353926" y="1624685"/>
                  <a:pt x="3379033" y="1855716"/>
                </a:cubicBezTo>
                <a:cubicBezTo>
                  <a:pt x="3404140" y="2086747"/>
                  <a:pt x="3387992" y="2212845"/>
                  <a:pt x="3379033" y="2423169"/>
                </a:cubicBezTo>
                <a:cubicBezTo>
                  <a:pt x="3370074" y="2633493"/>
                  <a:pt x="3380013" y="2725321"/>
                  <a:pt x="3379033" y="2959097"/>
                </a:cubicBezTo>
                <a:cubicBezTo>
                  <a:pt x="3378053" y="3192873"/>
                  <a:pt x="3405419" y="3562704"/>
                  <a:pt x="3379033" y="3715702"/>
                </a:cubicBezTo>
                <a:cubicBezTo>
                  <a:pt x="3430648" y="4015342"/>
                  <a:pt x="3091179" y="4282008"/>
                  <a:pt x="2815850" y="4278885"/>
                </a:cubicBezTo>
                <a:cubicBezTo>
                  <a:pt x="2700404" y="4283798"/>
                  <a:pt x="2426341" y="4263501"/>
                  <a:pt x="2320263" y="4278885"/>
                </a:cubicBezTo>
                <a:cubicBezTo>
                  <a:pt x="2214185" y="4294269"/>
                  <a:pt x="2017002" y="4256320"/>
                  <a:pt x="1757097" y="4278885"/>
                </a:cubicBezTo>
                <a:cubicBezTo>
                  <a:pt x="1497192" y="4301450"/>
                  <a:pt x="1392132" y="4264617"/>
                  <a:pt x="1261510" y="4278885"/>
                </a:cubicBezTo>
                <a:cubicBezTo>
                  <a:pt x="1130888" y="4293153"/>
                  <a:pt x="738953" y="4265972"/>
                  <a:pt x="563183" y="4278885"/>
                </a:cubicBezTo>
                <a:cubicBezTo>
                  <a:pt x="211511" y="4245229"/>
                  <a:pt x="-6848" y="4087183"/>
                  <a:pt x="0" y="3715702"/>
                </a:cubicBezTo>
                <a:cubicBezTo>
                  <a:pt x="14044" y="3460542"/>
                  <a:pt x="-5317" y="3222784"/>
                  <a:pt x="0" y="3053673"/>
                </a:cubicBezTo>
                <a:cubicBezTo>
                  <a:pt x="5317" y="2884562"/>
                  <a:pt x="3598" y="2719189"/>
                  <a:pt x="0" y="2454694"/>
                </a:cubicBezTo>
                <a:cubicBezTo>
                  <a:pt x="-3598" y="2190199"/>
                  <a:pt x="27246" y="2095366"/>
                  <a:pt x="0" y="1761140"/>
                </a:cubicBezTo>
                <a:cubicBezTo>
                  <a:pt x="-27246" y="1426914"/>
                  <a:pt x="-29415" y="1402149"/>
                  <a:pt x="0" y="1130636"/>
                </a:cubicBezTo>
                <a:cubicBezTo>
                  <a:pt x="29415" y="859123"/>
                  <a:pt x="20958" y="793942"/>
                  <a:pt x="0" y="563183"/>
                </a:cubicBezTo>
                <a:close/>
              </a:path>
              <a:path w="3379033" h="4278885" stroke="0" extrusionOk="0">
                <a:moveTo>
                  <a:pt x="0" y="563183"/>
                </a:moveTo>
                <a:cubicBezTo>
                  <a:pt x="-3402" y="259159"/>
                  <a:pt x="260841" y="-77194"/>
                  <a:pt x="563183" y="0"/>
                </a:cubicBezTo>
                <a:cubicBezTo>
                  <a:pt x="837393" y="-14079"/>
                  <a:pt x="845714" y="-17474"/>
                  <a:pt x="1126350" y="0"/>
                </a:cubicBezTo>
                <a:cubicBezTo>
                  <a:pt x="1406986" y="17474"/>
                  <a:pt x="1524325" y="1878"/>
                  <a:pt x="1712043" y="0"/>
                </a:cubicBezTo>
                <a:cubicBezTo>
                  <a:pt x="1899761" y="-1878"/>
                  <a:pt x="2142849" y="-23712"/>
                  <a:pt x="2297737" y="0"/>
                </a:cubicBezTo>
                <a:cubicBezTo>
                  <a:pt x="2452625" y="23712"/>
                  <a:pt x="2710995" y="-14849"/>
                  <a:pt x="2815850" y="0"/>
                </a:cubicBezTo>
                <a:cubicBezTo>
                  <a:pt x="3150285" y="-10394"/>
                  <a:pt x="3362989" y="283096"/>
                  <a:pt x="3379033" y="563183"/>
                </a:cubicBezTo>
                <a:cubicBezTo>
                  <a:pt x="3361493" y="758928"/>
                  <a:pt x="3369529" y="915889"/>
                  <a:pt x="3379033" y="1099111"/>
                </a:cubicBezTo>
                <a:cubicBezTo>
                  <a:pt x="3388537" y="1282333"/>
                  <a:pt x="3385403" y="1500119"/>
                  <a:pt x="3379033" y="1761140"/>
                </a:cubicBezTo>
                <a:cubicBezTo>
                  <a:pt x="3372663" y="2022161"/>
                  <a:pt x="3358342" y="2080508"/>
                  <a:pt x="3379033" y="2360119"/>
                </a:cubicBezTo>
                <a:cubicBezTo>
                  <a:pt x="3399724" y="2639730"/>
                  <a:pt x="3377558" y="2809152"/>
                  <a:pt x="3379033" y="2959097"/>
                </a:cubicBezTo>
                <a:cubicBezTo>
                  <a:pt x="3380508" y="3109042"/>
                  <a:pt x="3387345" y="3361464"/>
                  <a:pt x="3379033" y="3715702"/>
                </a:cubicBezTo>
                <a:cubicBezTo>
                  <a:pt x="3399372" y="3988221"/>
                  <a:pt x="3174037" y="4282432"/>
                  <a:pt x="2815850" y="4278885"/>
                </a:cubicBezTo>
                <a:cubicBezTo>
                  <a:pt x="2689064" y="4261261"/>
                  <a:pt x="2470762" y="4304746"/>
                  <a:pt x="2230157" y="4278885"/>
                </a:cubicBezTo>
                <a:cubicBezTo>
                  <a:pt x="1989552" y="4253024"/>
                  <a:pt x="1786827" y="4260562"/>
                  <a:pt x="1666990" y="4278885"/>
                </a:cubicBezTo>
                <a:cubicBezTo>
                  <a:pt x="1547153" y="4297208"/>
                  <a:pt x="1361161" y="4254928"/>
                  <a:pt x="1103823" y="4278885"/>
                </a:cubicBezTo>
                <a:cubicBezTo>
                  <a:pt x="846485" y="4302842"/>
                  <a:pt x="816990" y="4290571"/>
                  <a:pt x="563183" y="4278885"/>
                </a:cubicBezTo>
                <a:cubicBezTo>
                  <a:pt x="200242" y="4277274"/>
                  <a:pt x="65286" y="4030440"/>
                  <a:pt x="0" y="3715702"/>
                </a:cubicBezTo>
                <a:cubicBezTo>
                  <a:pt x="1437" y="3505935"/>
                  <a:pt x="-4645" y="3353542"/>
                  <a:pt x="0" y="3085198"/>
                </a:cubicBezTo>
                <a:cubicBezTo>
                  <a:pt x="4645" y="2816854"/>
                  <a:pt x="7647" y="2768866"/>
                  <a:pt x="0" y="2549270"/>
                </a:cubicBezTo>
                <a:cubicBezTo>
                  <a:pt x="-7647" y="2329674"/>
                  <a:pt x="-20324" y="2130016"/>
                  <a:pt x="0" y="2013342"/>
                </a:cubicBezTo>
                <a:cubicBezTo>
                  <a:pt x="20324" y="1896668"/>
                  <a:pt x="2488" y="1583993"/>
                  <a:pt x="0" y="1414363"/>
                </a:cubicBezTo>
                <a:cubicBezTo>
                  <a:pt x="-2488" y="1244733"/>
                  <a:pt x="21676" y="956599"/>
                  <a:pt x="0" y="563183"/>
                </a:cubicBezTo>
                <a:close/>
              </a:path>
            </a:pathLst>
          </a:custGeom>
          <a:ln w="76200">
            <a:solidFill>
              <a:srgbClr val="FF032D"/>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zh-CN" altLang="en-US" dirty="0">
                <a:solidFill>
                  <a:schemeClr val="bg1"/>
                </a:solidFill>
              </a:rPr>
              <a:t>旨在推动已工业化的发达国家和新兴市场国家之间就实质性问题进行开放及有建设性的讨论和研究，以寻求合作并促进国际金融稳定和经济的持续增长。</a:t>
            </a:r>
          </a:p>
        </p:txBody>
      </p:sp>
      <p:sp>
        <p:nvSpPr>
          <p:cNvPr id="8" name="内容占位符 5"/>
          <p:cNvSpPr txBox="1"/>
          <p:nvPr/>
        </p:nvSpPr>
        <p:spPr>
          <a:xfrm>
            <a:off x="990600" y="2072236"/>
            <a:ext cx="3379033" cy="4278885"/>
          </a:xfrm>
          <a:custGeom>
            <a:avLst/>
            <a:gdLst>
              <a:gd name="connsiteX0" fmla="*/ 563183 w 3379033"/>
              <a:gd name="connsiteY0" fmla="*/ 0 h 4278885"/>
              <a:gd name="connsiteX1" fmla="*/ 1182670 w 3379033"/>
              <a:gd name="connsiteY1" fmla="*/ 0 h 4278885"/>
              <a:gd name="connsiteX2" fmla="*/ 1661365 w 3379033"/>
              <a:gd name="connsiteY2" fmla="*/ 0 h 4278885"/>
              <a:gd name="connsiteX3" fmla="*/ 2140059 w 3379033"/>
              <a:gd name="connsiteY3" fmla="*/ 0 h 4278885"/>
              <a:gd name="connsiteX4" fmla="*/ 2703229 w 3379033"/>
              <a:gd name="connsiteY4" fmla="*/ 0 h 4278885"/>
              <a:gd name="connsiteX5" fmla="*/ 3379033 w 3379033"/>
              <a:gd name="connsiteY5" fmla="*/ 0 h 4278885"/>
              <a:gd name="connsiteX6" fmla="*/ 3379033 w 3379033"/>
              <a:gd name="connsiteY6" fmla="*/ 0 h 4278885"/>
              <a:gd name="connsiteX7" fmla="*/ 3379033 w 3379033"/>
              <a:gd name="connsiteY7" fmla="*/ 619284 h 4278885"/>
              <a:gd name="connsiteX8" fmla="*/ 3379033 w 3379033"/>
              <a:gd name="connsiteY8" fmla="*/ 1127096 h 4278885"/>
              <a:gd name="connsiteX9" fmla="*/ 3379033 w 3379033"/>
              <a:gd name="connsiteY9" fmla="*/ 1746380 h 4278885"/>
              <a:gd name="connsiteX10" fmla="*/ 3379033 w 3379033"/>
              <a:gd name="connsiteY10" fmla="*/ 2365664 h 4278885"/>
              <a:gd name="connsiteX11" fmla="*/ 3379033 w 3379033"/>
              <a:gd name="connsiteY11" fmla="*/ 3022104 h 4278885"/>
              <a:gd name="connsiteX12" fmla="*/ 3379033 w 3379033"/>
              <a:gd name="connsiteY12" fmla="*/ 3715702 h 4278885"/>
              <a:gd name="connsiteX13" fmla="*/ 2815850 w 3379033"/>
              <a:gd name="connsiteY13" fmla="*/ 4278885 h 4278885"/>
              <a:gd name="connsiteX14" fmla="*/ 2337156 w 3379033"/>
              <a:gd name="connsiteY14" fmla="*/ 4278885 h 4278885"/>
              <a:gd name="connsiteX15" fmla="*/ 1830302 w 3379033"/>
              <a:gd name="connsiteY15" fmla="*/ 4278885 h 4278885"/>
              <a:gd name="connsiteX16" fmla="*/ 1351608 w 3379033"/>
              <a:gd name="connsiteY16" fmla="*/ 4278885 h 4278885"/>
              <a:gd name="connsiteX17" fmla="*/ 788438 w 3379033"/>
              <a:gd name="connsiteY17" fmla="*/ 4278885 h 4278885"/>
              <a:gd name="connsiteX18" fmla="*/ 0 w 3379033"/>
              <a:gd name="connsiteY18" fmla="*/ 4278885 h 4278885"/>
              <a:gd name="connsiteX19" fmla="*/ 0 w 3379033"/>
              <a:gd name="connsiteY19" fmla="*/ 4278885 h 4278885"/>
              <a:gd name="connsiteX20" fmla="*/ 0 w 3379033"/>
              <a:gd name="connsiteY20" fmla="*/ 3733915 h 4278885"/>
              <a:gd name="connsiteX21" fmla="*/ 0 w 3379033"/>
              <a:gd name="connsiteY21" fmla="*/ 3077475 h 4278885"/>
              <a:gd name="connsiteX22" fmla="*/ 0 w 3379033"/>
              <a:gd name="connsiteY22" fmla="*/ 2383877 h 4278885"/>
              <a:gd name="connsiteX23" fmla="*/ 0 w 3379033"/>
              <a:gd name="connsiteY23" fmla="*/ 1801750 h 4278885"/>
              <a:gd name="connsiteX24" fmla="*/ 0 w 3379033"/>
              <a:gd name="connsiteY24" fmla="*/ 1108153 h 4278885"/>
              <a:gd name="connsiteX25" fmla="*/ 0 w 3379033"/>
              <a:gd name="connsiteY25" fmla="*/ 563183 h 4278885"/>
              <a:gd name="connsiteX26" fmla="*/ 563183 w 3379033"/>
              <a:gd name="connsiteY26" fmla="*/ 0 h 427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79033" h="4278885" fill="none" extrusionOk="0">
                <a:moveTo>
                  <a:pt x="563183" y="0"/>
                </a:moveTo>
                <a:cubicBezTo>
                  <a:pt x="687539" y="1833"/>
                  <a:pt x="931904" y="9225"/>
                  <a:pt x="1182670" y="0"/>
                </a:cubicBezTo>
                <a:cubicBezTo>
                  <a:pt x="1433436" y="-9225"/>
                  <a:pt x="1456570" y="7107"/>
                  <a:pt x="1661365" y="0"/>
                </a:cubicBezTo>
                <a:cubicBezTo>
                  <a:pt x="1866161" y="-7107"/>
                  <a:pt x="1919331" y="-1806"/>
                  <a:pt x="2140059" y="0"/>
                </a:cubicBezTo>
                <a:cubicBezTo>
                  <a:pt x="2360787" y="1806"/>
                  <a:pt x="2548939" y="-13256"/>
                  <a:pt x="2703229" y="0"/>
                </a:cubicBezTo>
                <a:cubicBezTo>
                  <a:pt x="2857519" y="13256"/>
                  <a:pt x="3042399" y="4174"/>
                  <a:pt x="3379033" y="0"/>
                </a:cubicBezTo>
                <a:lnTo>
                  <a:pt x="3379033" y="0"/>
                </a:lnTo>
                <a:cubicBezTo>
                  <a:pt x="3378238" y="254172"/>
                  <a:pt x="3350423" y="313144"/>
                  <a:pt x="3379033" y="619284"/>
                </a:cubicBezTo>
                <a:cubicBezTo>
                  <a:pt x="3407643" y="925424"/>
                  <a:pt x="3391320" y="988829"/>
                  <a:pt x="3379033" y="1127096"/>
                </a:cubicBezTo>
                <a:cubicBezTo>
                  <a:pt x="3366746" y="1265363"/>
                  <a:pt x="3393888" y="1509155"/>
                  <a:pt x="3379033" y="1746380"/>
                </a:cubicBezTo>
                <a:cubicBezTo>
                  <a:pt x="3364178" y="1983605"/>
                  <a:pt x="3372969" y="2106393"/>
                  <a:pt x="3379033" y="2365664"/>
                </a:cubicBezTo>
                <a:cubicBezTo>
                  <a:pt x="3385097" y="2624935"/>
                  <a:pt x="3406563" y="2819224"/>
                  <a:pt x="3379033" y="3022104"/>
                </a:cubicBezTo>
                <a:cubicBezTo>
                  <a:pt x="3351503" y="3224984"/>
                  <a:pt x="3385438" y="3557260"/>
                  <a:pt x="3379033" y="3715702"/>
                </a:cubicBezTo>
                <a:cubicBezTo>
                  <a:pt x="3343325" y="4029862"/>
                  <a:pt x="3092476" y="4266140"/>
                  <a:pt x="2815850" y="4278885"/>
                </a:cubicBezTo>
                <a:cubicBezTo>
                  <a:pt x="2589042" y="4291919"/>
                  <a:pt x="2455955" y="4264783"/>
                  <a:pt x="2337156" y="4278885"/>
                </a:cubicBezTo>
                <a:cubicBezTo>
                  <a:pt x="2218357" y="4292987"/>
                  <a:pt x="1946753" y="4259643"/>
                  <a:pt x="1830302" y="4278885"/>
                </a:cubicBezTo>
                <a:cubicBezTo>
                  <a:pt x="1713851" y="4298127"/>
                  <a:pt x="1458120" y="4297287"/>
                  <a:pt x="1351608" y="4278885"/>
                </a:cubicBezTo>
                <a:cubicBezTo>
                  <a:pt x="1245096" y="4260483"/>
                  <a:pt x="923405" y="4286946"/>
                  <a:pt x="788438" y="4278885"/>
                </a:cubicBezTo>
                <a:cubicBezTo>
                  <a:pt x="653471" y="4270825"/>
                  <a:pt x="350483" y="4285279"/>
                  <a:pt x="0" y="4278885"/>
                </a:cubicBezTo>
                <a:lnTo>
                  <a:pt x="0" y="4278885"/>
                </a:lnTo>
                <a:cubicBezTo>
                  <a:pt x="-6874" y="4014368"/>
                  <a:pt x="-14350" y="3924242"/>
                  <a:pt x="0" y="3733915"/>
                </a:cubicBezTo>
                <a:cubicBezTo>
                  <a:pt x="14350" y="3543588"/>
                  <a:pt x="-7335" y="3245871"/>
                  <a:pt x="0" y="3077475"/>
                </a:cubicBezTo>
                <a:cubicBezTo>
                  <a:pt x="7335" y="2909079"/>
                  <a:pt x="-32316" y="2700002"/>
                  <a:pt x="0" y="2383877"/>
                </a:cubicBezTo>
                <a:cubicBezTo>
                  <a:pt x="32316" y="2067752"/>
                  <a:pt x="-6213" y="2044133"/>
                  <a:pt x="0" y="1801750"/>
                </a:cubicBezTo>
                <a:cubicBezTo>
                  <a:pt x="6213" y="1559367"/>
                  <a:pt x="-2239" y="1418878"/>
                  <a:pt x="0" y="1108153"/>
                </a:cubicBezTo>
                <a:cubicBezTo>
                  <a:pt x="2239" y="797428"/>
                  <a:pt x="-15465" y="728062"/>
                  <a:pt x="0" y="563183"/>
                </a:cubicBezTo>
                <a:cubicBezTo>
                  <a:pt x="-44143" y="292951"/>
                  <a:pt x="267833" y="-4744"/>
                  <a:pt x="563183" y="0"/>
                </a:cubicBezTo>
                <a:close/>
              </a:path>
              <a:path w="3379033" h="4278885" stroke="0" extrusionOk="0">
                <a:moveTo>
                  <a:pt x="563183" y="0"/>
                </a:moveTo>
                <a:cubicBezTo>
                  <a:pt x="751621" y="-12477"/>
                  <a:pt x="897862" y="10898"/>
                  <a:pt x="1041878" y="0"/>
                </a:cubicBezTo>
                <a:cubicBezTo>
                  <a:pt x="1185894" y="-10898"/>
                  <a:pt x="1388528" y="-18188"/>
                  <a:pt x="1520572" y="0"/>
                </a:cubicBezTo>
                <a:cubicBezTo>
                  <a:pt x="1652616" y="18188"/>
                  <a:pt x="1896842" y="15886"/>
                  <a:pt x="1999267" y="0"/>
                </a:cubicBezTo>
                <a:cubicBezTo>
                  <a:pt x="2101692" y="-15886"/>
                  <a:pt x="2264912" y="4546"/>
                  <a:pt x="2477961" y="0"/>
                </a:cubicBezTo>
                <a:cubicBezTo>
                  <a:pt x="2691010" y="-4546"/>
                  <a:pt x="3087728" y="-33023"/>
                  <a:pt x="3379033" y="0"/>
                </a:cubicBezTo>
                <a:lnTo>
                  <a:pt x="3379033" y="0"/>
                </a:lnTo>
                <a:cubicBezTo>
                  <a:pt x="3392723" y="258970"/>
                  <a:pt x="3365289" y="427118"/>
                  <a:pt x="3379033" y="656441"/>
                </a:cubicBezTo>
                <a:cubicBezTo>
                  <a:pt x="3392777" y="885764"/>
                  <a:pt x="3354954" y="1019672"/>
                  <a:pt x="3379033" y="1164253"/>
                </a:cubicBezTo>
                <a:cubicBezTo>
                  <a:pt x="3403112" y="1308834"/>
                  <a:pt x="3407892" y="1558026"/>
                  <a:pt x="3379033" y="1783537"/>
                </a:cubicBezTo>
                <a:cubicBezTo>
                  <a:pt x="3350174" y="2009048"/>
                  <a:pt x="3369423" y="2248763"/>
                  <a:pt x="3379033" y="2477135"/>
                </a:cubicBezTo>
                <a:cubicBezTo>
                  <a:pt x="3388643" y="2705507"/>
                  <a:pt x="3358860" y="2807750"/>
                  <a:pt x="3379033" y="2984947"/>
                </a:cubicBezTo>
                <a:cubicBezTo>
                  <a:pt x="3399206" y="3162144"/>
                  <a:pt x="3353556" y="3509229"/>
                  <a:pt x="3379033" y="3715702"/>
                </a:cubicBezTo>
                <a:cubicBezTo>
                  <a:pt x="3304886" y="4044299"/>
                  <a:pt x="3147226" y="4240367"/>
                  <a:pt x="2815850" y="4278885"/>
                </a:cubicBezTo>
                <a:cubicBezTo>
                  <a:pt x="2651171" y="4269655"/>
                  <a:pt x="2432970" y="4306734"/>
                  <a:pt x="2252680" y="4278885"/>
                </a:cubicBezTo>
                <a:cubicBezTo>
                  <a:pt x="2072390" y="4251037"/>
                  <a:pt x="1904202" y="4288574"/>
                  <a:pt x="1745827" y="4278885"/>
                </a:cubicBezTo>
                <a:cubicBezTo>
                  <a:pt x="1587452" y="4269196"/>
                  <a:pt x="1307708" y="4253144"/>
                  <a:pt x="1126340" y="4278885"/>
                </a:cubicBezTo>
                <a:cubicBezTo>
                  <a:pt x="944972" y="4304626"/>
                  <a:pt x="813979" y="4251231"/>
                  <a:pt x="563170" y="4278885"/>
                </a:cubicBezTo>
                <a:cubicBezTo>
                  <a:pt x="312361" y="4306540"/>
                  <a:pt x="195375" y="4274531"/>
                  <a:pt x="0" y="4278885"/>
                </a:cubicBezTo>
                <a:lnTo>
                  <a:pt x="0" y="4278885"/>
                </a:lnTo>
                <a:cubicBezTo>
                  <a:pt x="-2937" y="4051263"/>
                  <a:pt x="12726" y="3951120"/>
                  <a:pt x="0" y="3771072"/>
                </a:cubicBezTo>
                <a:cubicBezTo>
                  <a:pt x="-12726" y="3591024"/>
                  <a:pt x="-7241" y="3253585"/>
                  <a:pt x="0" y="3077475"/>
                </a:cubicBezTo>
                <a:cubicBezTo>
                  <a:pt x="7241" y="2901365"/>
                  <a:pt x="-18629" y="2690650"/>
                  <a:pt x="0" y="2569662"/>
                </a:cubicBezTo>
                <a:cubicBezTo>
                  <a:pt x="18629" y="2448674"/>
                  <a:pt x="-1790" y="2182559"/>
                  <a:pt x="0" y="2061849"/>
                </a:cubicBezTo>
                <a:cubicBezTo>
                  <a:pt x="1790" y="1941139"/>
                  <a:pt x="19196" y="1603616"/>
                  <a:pt x="0" y="1479723"/>
                </a:cubicBezTo>
                <a:cubicBezTo>
                  <a:pt x="-19196" y="1355830"/>
                  <a:pt x="-43482" y="767859"/>
                  <a:pt x="0" y="563183"/>
                </a:cubicBezTo>
                <a:cubicBezTo>
                  <a:pt x="-31420" y="226639"/>
                  <a:pt x="230687" y="-17141"/>
                  <a:pt x="563183" y="0"/>
                </a:cubicBezTo>
                <a:close/>
              </a:path>
            </a:pathLst>
          </a:custGeom>
          <a:ln w="76200">
            <a:solidFill>
              <a:srgbClr val="FF032D"/>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tLang="zh-CN" dirty="0">
                <a:solidFill>
                  <a:schemeClr val="bg1"/>
                </a:solidFill>
              </a:rPr>
              <a:t>G20</a:t>
            </a:r>
            <a:r>
              <a:rPr lang="zh-CN" altLang="en-US" dirty="0">
                <a:solidFill>
                  <a:schemeClr val="bg1"/>
                </a:solidFill>
              </a:rPr>
              <a:t>峰会是一个国际经济合作论坛，于</a:t>
            </a:r>
            <a:r>
              <a:rPr lang="en-US" altLang="zh-CN" dirty="0">
                <a:solidFill>
                  <a:schemeClr val="bg1"/>
                </a:solidFill>
              </a:rPr>
              <a:t>1999</a:t>
            </a:r>
            <a:r>
              <a:rPr lang="zh-CN" altLang="en-US" dirty="0">
                <a:solidFill>
                  <a:schemeClr val="bg1"/>
                </a:solidFill>
              </a:rPr>
              <a:t>年</a:t>
            </a:r>
            <a:r>
              <a:rPr lang="en-US" altLang="zh-CN" dirty="0">
                <a:solidFill>
                  <a:schemeClr val="bg1"/>
                </a:solidFill>
              </a:rPr>
              <a:t>12</a:t>
            </a:r>
            <a:r>
              <a:rPr lang="zh-CN" altLang="en-US" dirty="0">
                <a:solidFill>
                  <a:schemeClr val="bg1"/>
                </a:solidFill>
              </a:rPr>
              <a:t>月</a:t>
            </a:r>
            <a:r>
              <a:rPr lang="en-US" altLang="zh-CN" dirty="0">
                <a:solidFill>
                  <a:schemeClr val="bg1"/>
                </a:solidFill>
              </a:rPr>
              <a:t>16</a:t>
            </a:r>
            <a:r>
              <a:rPr lang="zh-CN" altLang="en-US" dirty="0">
                <a:solidFill>
                  <a:schemeClr val="bg1"/>
                </a:solidFill>
              </a:rPr>
              <a:t>日在德国柏林成立，属于布雷顿森林体系框架内非正式对话的一种机制，由原八国集团以及其余十二个重要经济体组成。</a:t>
            </a:r>
          </a:p>
        </p:txBody>
      </p:sp>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050" r="20961" b="-1"/>
          <a:stretch>
            <a:fillRect/>
          </a:stretch>
        </p:blipFill>
        <p:spPr bwMode="auto">
          <a:xfrm>
            <a:off x="11544845" y="6131101"/>
            <a:ext cx="647155" cy="726899"/>
          </a:xfrm>
          <a:prstGeom prst="rect">
            <a:avLst/>
          </a:prstGeom>
          <a:noFill/>
        </p:spPr>
      </p:pic>
      <p:pic>
        <p:nvPicPr>
          <p:cNvPr id="1026"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884" b="91279" l="9731" r="94760">
                        <a14:foregroundMark x1="67609" y1="70567" x2="67727" y2="70539"/>
                        <a14:foregroundMark x1="15719" y1="82849" x2="63047" y2="71647"/>
                        <a14:foregroundMark x1="71650" y1="72233" x2="81886" y2="84012"/>
                        <a14:foregroundMark x1="85030" y1="81105" x2="15719" y2="78779"/>
                        <a14:foregroundMark x1="15419" y1="78198" x2="65520" y2="72189"/>
                        <a14:foregroundMark x1="67905" y1="72577" x2="84431" y2="77616"/>
                        <a14:foregroundMark x1="66997" y1="72300" x2="67151" y2="72347"/>
                        <a14:foregroundMark x1="86527" y1="86047" x2="17365" y2="84593"/>
                        <a14:foregroundMark x1="17365" y1="84593" x2="36377" y2="72674"/>
                        <a14:foregroundMark x1="36377" y1="72674" x2="84431" y2="75872"/>
                        <a14:foregroundMark x1="84431" y1="75872" x2="85030" y2="82267"/>
                        <a14:foregroundMark x1="14072" y1="77616" x2="22754" y2="77616"/>
                        <a14:foregroundMark x1="13473" y1="72093" x2="33234" y2="74709"/>
                        <a14:foregroundMark x1="33234" y1="74709" x2="33832" y2="75872"/>
                        <a14:foregroundMark x1="20659" y1="24419" x2="41168" y2="14826"/>
                        <a14:foregroundMark x1="41168" y1="14826" x2="74102" y2="15988"/>
                        <a14:foregroundMark x1="74102" y1="15988" x2="84581" y2="48837"/>
                        <a14:foregroundMark x1="84581" y1="48837" x2="70808" y2="41570"/>
                        <a14:foregroundMark x1="74251" y1="21221" x2="82406" y2="25467"/>
                        <a14:foregroundMark x1="50449" y1="35756" x2="50449" y2="35756"/>
                        <a14:foregroundMark x1="15719" y1="26744" x2="17216" y2="48837"/>
                        <a14:foregroundMark x1="86228" y1="74419" x2="85928" y2="91279"/>
                        <a14:foregroundMark x1="16018" y1="86047" x2="19012" y2="86047"/>
                        <a14:foregroundMark x1="50749" y1="37209" x2="51647" y2="38081"/>
                        <a14:foregroundMark x1="63623" y1="46221" x2="76048" y2="46221"/>
                        <a14:foregroundMark x1="17814" y1="46221" x2="61377" y2="50291"/>
                        <a14:foregroundMark x1="61078" y1="49709" x2="85030" y2="50581"/>
                        <a14:foregroundMark x1="44311" y1="52907" x2="56737" y2="55233"/>
                        <a14:foregroundMark x1="82784" y1="77326" x2="82784" y2="77326"/>
                        <a14:foregroundMark x1="82784" y1="74709" x2="82784" y2="74709"/>
                        <a14:foregroundMark x1="81737" y1="73837" x2="85329" y2="74709"/>
                        <a14:foregroundMark x1="85778" y1="31395" x2="85479" y2="40407"/>
                        <a14:foregroundMark x1="81886" y1="28198" x2="86228" y2="28779"/>
                        <a14:backgroundMark x1="12425" y1="58721" x2="28892" y2="58721"/>
                        <a14:backgroundMark x1="28892" y1="58721" x2="68713" y2="67442"/>
                        <a14:backgroundMark x1="68713" y1="67442" x2="87725" y2="65698"/>
                        <a14:backgroundMark x1="87725" y1="65698" x2="89521" y2="61047"/>
                        <a14:backgroundMark x1="89970" y1="35174" x2="89970" y2="35174"/>
                        <a14:backgroundMark x1="88323" y1="30814" x2="88323" y2="30814"/>
                        <a14:backgroundMark x1="88623" y1="23256" x2="91317" y2="37791"/>
                        <a14:backgroundMark x1="86766" y1="27207" x2="90120" y2="27326"/>
                        <a14:backgroundMark x1="81886" y1="27035" x2="82280" y2="27049"/>
                        <a14:backgroundMark x1="96108" y1="30814" x2="91467" y2="31686"/>
                      </a14:backgroundRemoval>
                    </a14:imgEffect>
                  </a14:imgLayer>
                </a14:imgProps>
              </a:ext>
              <a:ext uri="{28A0092B-C50C-407E-A947-70E740481C1C}">
                <a14:useLocalDpi xmlns:a14="http://schemas.microsoft.com/office/drawing/2010/main" val="0"/>
              </a:ext>
            </a:extLst>
          </a:blip>
          <a:srcRect/>
          <a:stretch>
            <a:fillRect/>
          </a:stretch>
        </p:blipFill>
        <p:spPr bwMode="auto">
          <a:xfrm>
            <a:off x="8812967" y="935790"/>
            <a:ext cx="3385336" cy="17433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379033" y="0"/>
            <a:ext cx="8812967"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3379032" y="0"/>
            <a:ext cx="8812967" cy="1325563"/>
          </a:xfrm>
        </p:spPr>
        <p:txBody>
          <a:bodyPr/>
          <a:lstStyle/>
          <a:p>
            <a:pPr algn="ctr"/>
            <a:r>
              <a:rPr lang="en-US" altLang="zh-CN" dirty="0">
                <a:solidFill>
                  <a:srgbClr val="FF032D"/>
                </a:solidFill>
              </a:rPr>
              <a:t>2022</a:t>
            </a:r>
            <a:br>
              <a:rPr lang="en-US" altLang="zh-CN" dirty="0">
                <a:solidFill>
                  <a:srgbClr val="FF032D"/>
                </a:solidFill>
              </a:rPr>
            </a:br>
            <a:r>
              <a:rPr lang="en-US" altLang="zh-CN" dirty="0">
                <a:solidFill>
                  <a:srgbClr val="FF032D"/>
                </a:solidFill>
              </a:rPr>
              <a:t>G20</a:t>
            </a:r>
            <a:r>
              <a:rPr lang="zh-CN" altLang="en-US" dirty="0">
                <a:solidFill>
                  <a:srgbClr val="FF032D"/>
                </a:solidFill>
              </a:rPr>
              <a:t>峰会</a:t>
            </a:r>
          </a:p>
        </p:txBody>
      </p:sp>
      <p:sp>
        <p:nvSpPr>
          <p:cNvPr id="7" name="内容占位符 5"/>
          <p:cNvSpPr txBox="1"/>
          <p:nvPr/>
        </p:nvSpPr>
        <p:spPr>
          <a:xfrm>
            <a:off x="4026752" y="1530010"/>
            <a:ext cx="7517525" cy="4278885"/>
          </a:xfrm>
          <a:custGeom>
            <a:avLst/>
            <a:gdLst>
              <a:gd name="connsiteX0" fmla="*/ 0 w 7517525"/>
              <a:gd name="connsiteY0" fmla="*/ 713162 h 4278885"/>
              <a:gd name="connsiteX1" fmla="*/ 713162 w 7517525"/>
              <a:gd name="connsiteY1" fmla="*/ 0 h 4278885"/>
              <a:gd name="connsiteX2" fmla="*/ 1207226 w 7517525"/>
              <a:gd name="connsiteY2" fmla="*/ 0 h 4278885"/>
              <a:gd name="connsiteX3" fmla="*/ 2005850 w 7517525"/>
              <a:gd name="connsiteY3" fmla="*/ 0 h 4278885"/>
              <a:gd name="connsiteX4" fmla="*/ 2743562 w 7517525"/>
              <a:gd name="connsiteY4" fmla="*/ 0 h 4278885"/>
              <a:gd name="connsiteX5" fmla="*/ 3237626 w 7517525"/>
              <a:gd name="connsiteY5" fmla="*/ 0 h 4278885"/>
              <a:gd name="connsiteX6" fmla="*/ 3731690 w 7517525"/>
              <a:gd name="connsiteY6" fmla="*/ 0 h 4278885"/>
              <a:gd name="connsiteX7" fmla="*/ 4408491 w 7517525"/>
              <a:gd name="connsiteY7" fmla="*/ 0 h 4278885"/>
              <a:gd name="connsiteX8" fmla="*/ 4902555 w 7517525"/>
              <a:gd name="connsiteY8" fmla="*/ 0 h 4278885"/>
              <a:gd name="connsiteX9" fmla="*/ 5640267 w 7517525"/>
              <a:gd name="connsiteY9" fmla="*/ 0 h 4278885"/>
              <a:gd name="connsiteX10" fmla="*/ 6804363 w 7517525"/>
              <a:gd name="connsiteY10" fmla="*/ 0 h 4278885"/>
              <a:gd name="connsiteX11" fmla="*/ 7517525 w 7517525"/>
              <a:gd name="connsiteY11" fmla="*/ 713162 h 4278885"/>
              <a:gd name="connsiteX12" fmla="*/ 7517525 w 7517525"/>
              <a:gd name="connsiteY12" fmla="*/ 1283674 h 4278885"/>
              <a:gd name="connsiteX13" fmla="*/ 7517525 w 7517525"/>
              <a:gd name="connsiteY13" fmla="*/ 1911238 h 4278885"/>
              <a:gd name="connsiteX14" fmla="*/ 7517525 w 7517525"/>
              <a:gd name="connsiteY14" fmla="*/ 2481750 h 4278885"/>
              <a:gd name="connsiteX15" fmla="*/ 7517525 w 7517525"/>
              <a:gd name="connsiteY15" fmla="*/ 2966685 h 4278885"/>
              <a:gd name="connsiteX16" fmla="*/ 7517525 w 7517525"/>
              <a:gd name="connsiteY16" fmla="*/ 3565723 h 4278885"/>
              <a:gd name="connsiteX17" fmla="*/ 6804363 w 7517525"/>
              <a:gd name="connsiteY17" fmla="*/ 4278885 h 4278885"/>
              <a:gd name="connsiteX18" fmla="*/ 6310299 w 7517525"/>
              <a:gd name="connsiteY18" fmla="*/ 4278885 h 4278885"/>
              <a:gd name="connsiteX19" fmla="*/ 5755323 w 7517525"/>
              <a:gd name="connsiteY19" fmla="*/ 4278885 h 4278885"/>
              <a:gd name="connsiteX20" fmla="*/ 5078523 w 7517525"/>
              <a:gd name="connsiteY20" fmla="*/ 4278885 h 4278885"/>
              <a:gd name="connsiteX21" fmla="*/ 4279899 w 7517525"/>
              <a:gd name="connsiteY21" fmla="*/ 4278885 h 4278885"/>
              <a:gd name="connsiteX22" fmla="*/ 3603098 w 7517525"/>
              <a:gd name="connsiteY22" fmla="*/ 4278885 h 4278885"/>
              <a:gd name="connsiteX23" fmla="*/ 2804474 w 7517525"/>
              <a:gd name="connsiteY23" fmla="*/ 4278885 h 4278885"/>
              <a:gd name="connsiteX24" fmla="*/ 2188586 w 7517525"/>
              <a:gd name="connsiteY24" fmla="*/ 4278885 h 4278885"/>
              <a:gd name="connsiteX25" fmla="*/ 1572698 w 7517525"/>
              <a:gd name="connsiteY25" fmla="*/ 4278885 h 4278885"/>
              <a:gd name="connsiteX26" fmla="*/ 713162 w 7517525"/>
              <a:gd name="connsiteY26" fmla="*/ 4278885 h 4278885"/>
              <a:gd name="connsiteX27" fmla="*/ 0 w 7517525"/>
              <a:gd name="connsiteY27" fmla="*/ 3565723 h 4278885"/>
              <a:gd name="connsiteX28" fmla="*/ 0 w 7517525"/>
              <a:gd name="connsiteY28" fmla="*/ 2995211 h 4278885"/>
              <a:gd name="connsiteX29" fmla="*/ 0 w 7517525"/>
              <a:gd name="connsiteY29" fmla="*/ 2424699 h 4278885"/>
              <a:gd name="connsiteX30" fmla="*/ 0 w 7517525"/>
              <a:gd name="connsiteY30" fmla="*/ 1882712 h 4278885"/>
              <a:gd name="connsiteX31" fmla="*/ 0 w 7517525"/>
              <a:gd name="connsiteY31" fmla="*/ 1255149 h 4278885"/>
              <a:gd name="connsiteX32" fmla="*/ 0 w 7517525"/>
              <a:gd name="connsiteY32" fmla="*/ 713162 h 427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517525" h="4278885" fill="none" extrusionOk="0">
                <a:moveTo>
                  <a:pt x="0" y="713162"/>
                </a:moveTo>
                <a:cubicBezTo>
                  <a:pt x="399037" y="742621"/>
                  <a:pt x="750738" y="478215"/>
                  <a:pt x="713162" y="0"/>
                </a:cubicBezTo>
                <a:cubicBezTo>
                  <a:pt x="929593" y="-8284"/>
                  <a:pt x="1104609" y="8399"/>
                  <a:pt x="1207226" y="0"/>
                </a:cubicBezTo>
                <a:cubicBezTo>
                  <a:pt x="1309843" y="-8399"/>
                  <a:pt x="1796895" y="38274"/>
                  <a:pt x="2005850" y="0"/>
                </a:cubicBezTo>
                <a:cubicBezTo>
                  <a:pt x="2214805" y="-38274"/>
                  <a:pt x="2562661" y="35496"/>
                  <a:pt x="2743562" y="0"/>
                </a:cubicBezTo>
                <a:cubicBezTo>
                  <a:pt x="2924463" y="-35496"/>
                  <a:pt x="3062138" y="14865"/>
                  <a:pt x="3237626" y="0"/>
                </a:cubicBezTo>
                <a:cubicBezTo>
                  <a:pt x="3413114" y="-14865"/>
                  <a:pt x="3502245" y="-13196"/>
                  <a:pt x="3731690" y="0"/>
                </a:cubicBezTo>
                <a:cubicBezTo>
                  <a:pt x="3961135" y="13196"/>
                  <a:pt x="4110562" y="-31219"/>
                  <a:pt x="4408491" y="0"/>
                </a:cubicBezTo>
                <a:cubicBezTo>
                  <a:pt x="4706420" y="31219"/>
                  <a:pt x="4684569" y="24320"/>
                  <a:pt x="4902555" y="0"/>
                </a:cubicBezTo>
                <a:cubicBezTo>
                  <a:pt x="5120541" y="-24320"/>
                  <a:pt x="5307537" y="9333"/>
                  <a:pt x="5640267" y="0"/>
                </a:cubicBezTo>
                <a:cubicBezTo>
                  <a:pt x="5972997" y="-9333"/>
                  <a:pt x="6383111" y="-17120"/>
                  <a:pt x="6804363" y="0"/>
                </a:cubicBezTo>
                <a:cubicBezTo>
                  <a:pt x="6814255" y="401105"/>
                  <a:pt x="7103460" y="664595"/>
                  <a:pt x="7517525" y="713162"/>
                </a:cubicBezTo>
                <a:cubicBezTo>
                  <a:pt x="7497205" y="832366"/>
                  <a:pt x="7545216" y="1020080"/>
                  <a:pt x="7517525" y="1283674"/>
                </a:cubicBezTo>
                <a:cubicBezTo>
                  <a:pt x="7489834" y="1547268"/>
                  <a:pt x="7491655" y="1633738"/>
                  <a:pt x="7517525" y="1911238"/>
                </a:cubicBezTo>
                <a:cubicBezTo>
                  <a:pt x="7543395" y="2188738"/>
                  <a:pt x="7494032" y="2281993"/>
                  <a:pt x="7517525" y="2481750"/>
                </a:cubicBezTo>
                <a:cubicBezTo>
                  <a:pt x="7541018" y="2681507"/>
                  <a:pt x="7525783" y="2810762"/>
                  <a:pt x="7517525" y="2966685"/>
                </a:cubicBezTo>
                <a:cubicBezTo>
                  <a:pt x="7509267" y="3122609"/>
                  <a:pt x="7543497" y="3359186"/>
                  <a:pt x="7517525" y="3565723"/>
                </a:cubicBezTo>
                <a:cubicBezTo>
                  <a:pt x="7126532" y="3525993"/>
                  <a:pt x="6725714" y="3926169"/>
                  <a:pt x="6804363" y="4278885"/>
                </a:cubicBezTo>
                <a:cubicBezTo>
                  <a:pt x="6605328" y="4284070"/>
                  <a:pt x="6473641" y="4301555"/>
                  <a:pt x="6310299" y="4278885"/>
                </a:cubicBezTo>
                <a:cubicBezTo>
                  <a:pt x="6146957" y="4256215"/>
                  <a:pt x="5869569" y="4261006"/>
                  <a:pt x="5755323" y="4278885"/>
                </a:cubicBezTo>
                <a:cubicBezTo>
                  <a:pt x="5641077" y="4296764"/>
                  <a:pt x="5392698" y="4264140"/>
                  <a:pt x="5078523" y="4278885"/>
                </a:cubicBezTo>
                <a:cubicBezTo>
                  <a:pt x="4764348" y="4293630"/>
                  <a:pt x="4635046" y="4297482"/>
                  <a:pt x="4279899" y="4278885"/>
                </a:cubicBezTo>
                <a:cubicBezTo>
                  <a:pt x="3924752" y="4260288"/>
                  <a:pt x="3809478" y="4311982"/>
                  <a:pt x="3603098" y="4278885"/>
                </a:cubicBezTo>
                <a:cubicBezTo>
                  <a:pt x="3396718" y="4245788"/>
                  <a:pt x="3203589" y="4260796"/>
                  <a:pt x="2804474" y="4278885"/>
                </a:cubicBezTo>
                <a:cubicBezTo>
                  <a:pt x="2405359" y="4296974"/>
                  <a:pt x="2485285" y="4295161"/>
                  <a:pt x="2188586" y="4278885"/>
                </a:cubicBezTo>
                <a:cubicBezTo>
                  <a:pt x="1891887" y="4262609"/>
                  <a:pt x="1717686" y="4298866"/>
                  <a:pt x="1572698" y="4278885"/>
                </a:cubicBezTo>
                <a:cubicBezTo>
                  <a:pt x="1427710" y="4258904"/>
                  <a:pt x="1005829" y="4254092"/>
                  <a:pt x="713162" y="4278885"/>
                </a:cubicBezTo>
                <a:cubicBezTo>
                  <a:pt x="670067" y="3840942"/>
                  <a:pt x="391718" y="3604680"/>
                  <a:pt x="0" y="3565723"/>
                </a:cubicBezTo>
                <a:cubicBezTo>
                  <a:pt x="12313" y="3420121"/>
                  <a:pt x="-19102" y="3225533"/>
                  <a:pt x="0" y="2995211"/>
                </a:cubicBezTo>
                <a:cubicBezTo>
                  <a:pt x="19102" y="2764889"/>
                  <a:pt x="-4973" y="2648809"/>
                  <a:pt x="0" y="2424699"/>
                </a:cubicBezTo>
                <a:cubicBezTo>
                  <a:pt x="4973" y="2200589"/>
                  <a:pt x="-4415" y="2061831"/>
                  <a:pt x="0" y="1882712"/>
                </a:cubicBezTo>
                <a:cubicBezTo>
                  <a:pt x="4415" y="1703593"/>
                  <a:pt x="-10875" y="1398986"/>
                  <a:pt x="0" y="1255149"/>
                </a:cubicBezTo>
                <a:cubicBezTo>
                  <a:pt x="10875" y="1111312"/>
                  <a:pt x="-11845" y="840144"/>
                  <a:pt x="0" y="713162"/>
                </a:cubicBezTo>
                <a:close/>
              </a:path>
              <a:path w="7517525" h="4278885" stroke="0" extrusionOk="0">
                <a:moveTo>
                  <a:pt x="0" y="713162"/>
                </a:moveTo>
                <a:cubicBezTo>
                  <a:pt x="377561" y="746777"/>
                  <a:pt x="718679" y="344889"/>
                  <a:pt x="713162" y="0"/>
                </a:cubicBezTo>
                <a:cubicBezTo>
                  <a:pt x="1042011" y="-8452"/>
                  <a:pt x="1087792" y="-12936"/>
                  <a:pt x="1389962" y="0"/>
                </a:cubicBezTo>
                <a:cubicBezTo>
                  <a:pt x="1692132" y="12936"/>
                  <a:pt x="1868709" y="-967"/>
                  <a:pt x="2127674" y="0"/>
                </a:cubicBezTo>
                <a:cubicBezTo>
                  <a:pt x="2386639" y="967"/>
                  <a:pt x="2677346" y="574"/>
                  <a:pt x="2865386" y="0"/>
                </a:cubicBezTo>
                <a:cubicBezTo>
                  <a:pt x="3053426" y="-574"/>
                  <a:pt x="3261044" y="-5060"/>
                  <a:pt x="3481274" y="0"/>
                </a:cubicBezTo>
                <a:cubicBezTo>
                  <a:pt x="3701504" y="5060"/>
                  <a:pt x="3854928" y="15419"/>
                  <a:pt x="3975339" y="0"/>
                </a:cubicBezTo>
                <a:cubicBezTo>
                  <a:pt x="4095750" y="-15419"/>
                  <a:pt x="4588980" y="19967"/>
                  <a:pt x="4773963" y="0"/>
                </a:cubicBezTo>
                <a:cubicBezTo>
                  <a:pt x="4958946" y="-19967"/>
                  <a:pt x="5292034" y="1940"/>
                  <a:pt x="5511675" y="0"/>
                </a:cubicBezTo>
                <a:cubicBezTo>
                  <a:pt x="5731316" y="-1940"/>
                  <a:pt x="6320683" y="-58698"/>
                  <a:pt x="6804363" y="0"/>
                </a:cubicBezTo>
                <a:cubicBezTo>
                  <a:pt x="6857900" y="362313"/>
                  <a:pt x="7065435" y="746475"/>
                  <a:pt x="7517525" y="713162"/>
                </a:cubicBezTo>
                <a:cubicBezTo>
                  <a:pt x="7520635" y="890146"/>
                  <a:pt x="7524503" y="974485"/>
                  <a:pt x="7517525" y="1198097"/>
                </a:cubicBezTo>
                <a:cubicBezTo>
                  <a:pt x="7510547" y="1421710"/>
                  <a:pt x="7542096" y="1500432"/>
                  <a:pt x="7517525" y="1797135"/>
                </a:cubicBezTo>
                <a:cubicBezTo>
                  <a:pt x="7492954" y="2093838"/>
                  <a:pt x="7498197" y="2079257"/>
                  <a:pt x="7517525" y="2310596"/>
                </a:cubicBezTo>
                <a:cubicBezTo>
                  <a:pt x="7536853" y="2541935"/>
                  <a:pt x="7503642" y="2571025"/>
                  <a:pt x="7517525" y="2824057"/>
                </a:cubicBezTo>
                <a:cubicBezTo>
                  <a:pt x="7531408" y="3077089"/>
                  <a:pt x="7518765" y="3318502"/>
                  <a:pt x="7517525" y="3565723"/>
                </a:cubicBezTo>
                <a:cubicBezTo>
                  <a:pt x="7138182" y="3660328"/>
                  <a:pt x="6782782" y="3845034"/>
                  <a:pt x="6804363" y="4278885"/>
                </a:cubicBezTo>
                <a:cubicBezTo>
                  <a:pt x="6628635" y="4287673"/>
                  <a:pt x="6524517" y="4296309"/>
                  <a:pt x="6249387" y="4278885"/>
                </a:cubicBezTo>
                <a:cubicBezTo>
                  <a:pt x="5974257" y="4261461"/>
                  <a:pt x="5754197" y="4307462"/>
                  <a:pt x="5450763" y="4278885"/>
                </a:cubicBezTo>
                <a:cubicBezTo>
                  <a:pt x="5147329" y="4250308"/>
                  <a:pt x="5033718" y="4259284"/>
                  <a:pt x="4652139" y="4278885"/>
                </a:cubicBezTo>
                <a:cubicBezTo>
                  <a:pt x="4270560" y="4298486"/>
                  <a:pt x="4326527" y="4295186"/>
                  <a:pt x="4158075" y="4278885"/>
                </a:cubicBezTo>
                <a:cubicBezTo>
                  <a:pt x="3989623" y="4262584"/>
                  <a:pt x="3877276" y="4275076"/>
                  <a:pt x="3664010" y="4278885"/>
                </a:cubicBezTo>
                <a:cubicBezTo>
                  <a:pt x="3450745" y="4282694"/>
                  <a:pt x="3198461" y="4257244"/>
                  <a:pt x="3048122" y="4278885"/>
                </a:cubicBezTo>
                <a:cubicBezTo>
                  <a:pt x="2897783" y="4300526"/>
                  <a:pt x="2505058" y="4305797"/>
                  <a:pt x="2310410" y="4278885"/>
                </a:cubicBezTo>
                <a:cubicBezTo>
                  <a:pt x="2115762" y="4251973"/>
                  <a:pt x="1846127" y="4287012"/>
                  <a:pt x="1511786" y="4278885"/>
                </a:cubicBezTo>
                <a:cubicBezTo>
                  <a:pt x="1177445" y="4270758"/>
                  <a:pt x="1027271" y="4305026"/>
                  <a:pt x="713162" y="4278885"/>
                </a:cubicBezTo>
                <a:cubicBezTo>
                  <a:pt x="767880" y="3857440"/>
                  <a:pt x="383796" y="3540468"/>
                  <a:pt x="0" y="3565723"/>
                </a:cubicBezTo>
                <a:cubicBezTo>
                  <a:pt x="19817" y="3335246"/>
                  <a:pt x="-17088" y="3177045"/>
                  <a:pt x="0" y="2966685"/>
                </a:cubicBezTo>
                <a:cubicBezTo>
                  <a:pt x="17088" y="2756325"/>
                  <a:pt x="3500" y="2536445"/>
                  <a:pt x="0" y="2396173"/>
                </a:cubicBezTo>
                <a:cubicBezTo>
                  <a:pt x="-3500" y="2255901"/>
                  <a:pt x="-26909" y="2097474"/>
                  <a:pt x="0" y="1854186"/>
                </a:cubicBezTo>
                <a:cubicBezTo>
                  <a:pt x="26909" y="1610898"/>
                  <a:pt x="24207" y="1475574"/>
                  <a:pt x="0" y="1283674"/>
                </a:cubicBezTo>
                <a:cubicBezTo>
                  <a:pt x="-24207" y="1091774"/>
                  <a:pt x="-10577" y="852155"/>
                  <a:pt x="0" y="713162"/>
                </a:cubicBezTo>
                <a:close/>
              </a:path>
            </a:pathLst>
          </a:custGeom>
          <a:ln w="76200">
            <a:solidFill>
              <a:srgbClr val="FF032D"/>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zh-CN" altLang="en-US" dirty="0">
                <a:solidFill>
                  <a:schemeClr val="bg1"/>
                </a:solidFill>
              </a:rPr>
              <a:t>二十国集团领导人第十七次峰会</a:t>
            </a:r>
            <a:r>
              <a:rPr lang="zh-CN" altLang="en-US" sz="2000" dirty="0">
                <a:solidFill>
                  <a:schemeClr val="bg1"/>
                </a:solidFill>
              </a:rPr>
              <a:t>（简称：</a:t>
            </a:r>
            <a:r>
              <a:rPr lang="en-US" altLang="zh-CN" sz="2000" dirty="0">
                <a:solidFill>
                  <a:schemeClr val="bg1"/>
                </a:solidFill>
              </a:rPr>
              <a:t>2022G20</a:t>
            </a:r>
            <a:r>
              <a:rPr lang="zh-CN" altLang="en-US" sz="2000" dirty="0">
                <a:solidFill>
                  <a:schemeClr val="bg1"/>
                </a:solidFill>
              </a:rPr>
              <a:t>峰会）</a:t>
            </a:r>
            <a:r>
              <a:rPr lang="zh-CN" altLang="en-US" dirty="0">
                <a:solidFill>
                  <a:schemeClr val="bg1"/>
                </a:solidFill>
              </a:rPr>
              <a:t>是二十国集团领导人参加的国际性会议，于</a:t>
            </a:r>
            <a:r>
              <a:rPr lang="en-US" altLang="zh-CN" dirty="0">
                <a:solidFill>
                  <a:schemeClr val="bg1"/>
                </a:solidFill>
              </a:rPr>
              <a:t>2022</a:t>
            </a:r>
            <a:r>
              <a:rPr lang="zh-CN" altLang="en-US" dirty="0">
                <a:solidFill>
                  <a:schemeClr val="bg1"/>
                </a:solidFill>
              </a:rPr>
              <a:t>年</a:t>
            </a:r>
            <a:r>
              <a:rPr lang="en-US" altLang="zh-CN" dirty="0">
                <a:solidFill>
                  <a:schemeClr val="bg1"/>
                </a:solidFill>
              </a:rPr>
              <a:t>11</a:t>
            </a:r>
            <a:r>
              <a:rPr lang="zh-CN" altLang="en-US" dirty="0">
                <a:solidFill>
                  <a:schemeClr val="bg1"/>
                </a:solidFill>
              </a:rPr>
              <a:t>月</a:t>
            </a:r>
            <a:r>
              <a:rPr lang="en-US" altLang="zh-CN" dirty="0">
                <a:solidFill>
                  <a:schemeClr val="bg1"/>
                </a:solidFill>
              </a:rPr>
              <a:t>15</a:t>
            </a:r>
            <a:r>
              <a:rPr lang="zh-CN" altLang="en-US" dirty="0">
                <a:solidFill>
                  <a:schemeClr val="bg1"/>
                </a:solidFill>
              </a:rPr>
              <a:t>日至</a:t>
            </a:r>
            <a:r>
              <a:rPr lang="en-US" altLang="zh-CN" dirty="0">
                <a:solidFill>
                  <a:schemeClr val="bg1"/>
                </a:solidFill>
              </a:rPr>
              <a:t>16</a:t>
            </a:r>
            <a:r>
              <a:rPr lang="zh-CN" altLang="en-US" dirty="0">
                <a:solidFill>
                  <a:schemeClr val="bg1"/>
                </a:solidFill>
              </a:rPr>
              <a:t>日在印度尼西亚巴厘岛举行。</a:t>
            </a:r>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1" y="1530010"/>
            <a:ext cx="3379031" cy="3795403"/>
          </a:xfrm>
          <a:prstGeom prst="rect">
            <a:avLst/>
          </a:prstGeom>
          <a:noFill/>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8812965"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标题 4"/>
          <p:cNvSpPr>
            <a:spLocks noGrp="1"/>
          </p:cNvSpPr>
          <p:nvPr>
            <p:ph type="title"/>
          </p:nvPr>
        </p:nvSpPr>
        <p:spPr>
          <a:xfrm>
            <a:off x="8812965" y="0"/>
            <a:ext cx="3379038" cy="6857989"/>
          </a:xfrm>
        </p:spPr>
        <p:txBody>
          <a:bodyPr vert="wordArtVertRtl">
            <a:normAutofit/>
          </a:bodyPr>
          <a:lstStyle/>
          <a:p>
            <a:pPr algn="ctr"/>
            <a:r>
              <a:rPr lang="zh-CN" altLang="en-US" sz="7200" dirty="0">
                <a:solidFill>
                  <a:srgbClr val="FF032D"/>
                </a:solidFill>
              </a:rPr>
              <a:t>峰会主题</a:t>
            </a:r>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2716969" y="1531292"/>
            <a:ext cx="3379031" cy="3795403"/>
          </a:xfrm>
          <a:prstGeom prst="rect">
            <a:avLst/>
          </a:prstGeom>
          <a:noFill/>
        </p:spPr>
      </p:pic>
      <p:sp>
        <p:nvSpPr>
          <p:cNvPr id="3" name="文本框 2"/>
          <p:cNvSpPr txBox="1"/>
          <p:nvPr/>
        </p:nvSpPr>
        <p:spPr>
          <a:xfrm>
            <a:off x="2836182" y="330963"/>
            <a:ext cx="3140603" cy="1200329"/>
          </a:xfrm>
          <a:prstGeom prst="rect">
            <a:avLst/>
          </a:prstGeom>
          <a:noFill/>
        </p:spPr>
        <p:txBody>
          <a:bodyPr wrap="none" rtlCol="0">
            <a:spAutoFit/>
          </a:bodyPr>
          <a:lstStyle/>
          <a:p>
            <a:r>
              <a:rPr lang="zh-CN" altLang="en-US" sz="7200" dirty="0">
                <a:solidFill>
                  <a:srgbClr val="1B1B5E"/>
                </a:solidFill>
              </a:rPr>
              <a:t>共同复苏</a:t>
            </a:r>
          </a:p>
        </p:txBody>
      </p:sp>
      <p:sp>
        <p:nvSpPr>
          <p:cNvPr id="4" name="文本框 3"/>
          <p:cNvSpPr txBox="1"/>
          <p:nvPr/>
        </p:nvSpPr>
        <p:spPr>
          <a:xfrm>
            <a:off x="2836181" y="5326695"/>
            <a:ext cx="3140603" cy="1200329"/>
          </a:xfrm>
          <a:prstGeom prst="rect">
            <a:avLst/>
          </a:prstGeom>
          <a:noFill/>
        </p:spPr>
        <p:txBody>
          <a:bodyPr wrap="none" rtlCol="0">
            <a:spAutoFit/>
          </a:bodyPr>
          <a:lstStyle/>
          <a:p>
            <a:r>
              <a:rPr lang="zh-CN" altLang="en-US" sz="7200" dirty="0">
                <a:solidFill>
                  <a:srgbClr val="1B1B5E"/>
                </a:solidFill>
              </a:rPr>
              <a:t>强劲复苏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p:cNvSpPr/>
          <p:nvPr/>
        </p:nvSpPr>
        <p:spPr>
          <a:xfrm>
            <a:off x="-1643" y="0"/>
            <a:ext cx="12308568" cy="6910465"/>
          </a:xfrm>
          <a:custGeom>
            <a:avLst/>
            <a:gdLst>
              <a:gd name="connsiteX0" fmla="*/ 9138 w 12173656"/>
              <a:gd name="connsiteY0" fmla="*/ 0 h 1963711"/>
              <a:gd name="connsiteX1" fmla="*/ 12173656 w 12173656"/>
              <a:gd name="connsiteY1" fmla="*/ 1169232 h 1963711"/>
              <a:gd name="connsiteX2" fmla="*/ 1643 w 12173656"/>
              <a:gd name="connsiteY2" fmla="*/ 921895 h 1963711"/>
              <a:gd name="connsiteX3" fmla="*/ 11491604 w 12173656"/>
              <a:gd name="connsiteY3" fmla="*/ 1963711 h 1963711"/>
            </a:gdLst>
            <a:ahLst/>
            <a:cxnLst>
              <a:cxn ang="0">
                <a:pos x="connsiteX0" y="connsiteY0"/>
              </a:cxn>
              <a:cxn ang="0">
                <a:pos x="connsiteX1" y="connsiteY1"/>
              </a:cxn>
              <a:cxn ang="0">
                <a:pos x="connsiteX2" y="connsiteY2"/>
              </a:cxn>
              <a:cxn ang="0">
                <a:pos x="connsiteX3" y="connsiteY3"/>
              </a:cxn>
            </a:cxnLst>
            <a:rect l="l" t="t" r="r" b="b"/>
            <a:pathLst>
              <a:path w="12173656" h="1963711">
                <a:moveTo>
                  <a:pt x="9138" y="0"/>
                </a:moveTo>
                <a:cubicBezTo>
                  <a:pt x="6092021" y="507791"/>
                  <a:pt x="12174905" y="1015583"/>
                  <a:pt x="12173656" y="1169232"/>
                </a:cubicBezTo>
                <a:cubicBezTo>
                  <a:pt x="12172407" y="1322881"/>
                  <a:pt x="115318" y="789482"/>
                  <a:pt x="1643" y="921895"/>
                </a:cubicBezTo>
                <a:cubicBezTo>
                  <a:pt x="-112032" y="1054308"/>
                  <a:pt x="5689786" y="1509009"/>
                  <a:pt x="11491604" y="1963711"/>
                </a:cubicBezTo>
              </a:path>
            </a:pathLst>
          </a:custGeom>
          <a:noFill/>
          <a:ln w="76200">
            <a:solidFill>
              <a:srgbClr val="FF032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0800000" flipV="1">
            <a:off x="2535071" y="238835"/>
            <a:ext cx="7121857" cy="1071349"/>
          </a:xfrm>
          <a:prstGeom prst="roundRect">
            <a:avLst>
              <a:gd name="adj" fmla="val 5000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rgbClr val="FF032D"/>
              </a:solidFill>
            </a:endParaRPr>
          </a:p>
        </p:txBody>
      </p:sp>
      <p:sp>
        <p:nvSpPr>
          <p:cNvPr id="5" name="文本框 4"/>
          <p:cNvSpPr txBox="1"/>
          <p:nvPr/>
        </p:nvSpPr>
        <p:spPr>
          <a:xfrm>
            <a:off x="3789117" y="359010"/>
            <a:ext cx="4613764"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rgbClr val="FF032D"/>
                </a:solidFill>
                <a:effectLst/>
                <a:uLnTx/>
                <a:uFillTx/>
                <a:latin typeface="得意黑" charset="-122"/>
                <a:ea typeface="得意黑" charset="-122"/>
                <a:cs typeface="+mn-cs"/>
              </a:rPr>
              <a:t>共同复苏、强劲复苏</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11544845" y="6131101"/>
            <a:ext cx="647155" cy="726899"/>
          </a:xfrm>
          <a:prstGeom prst="rect">
            <a:avLst/>
          </a:prstGeom>
          <a:noFill/>
        </p:spPr>
      </p:pic>
      <p:sp>
        <p:nvSpPr>
          <p:cNvPr id="8" name="双括号 7"/>
          <p:cNvSpPr/>
          <p:nvPr/>
        </p:nvSpPr>
        <p:spPr>
          <a:xfrm>
            <a:off x="1300852" y="1728527"/>
            <a:ext cx="9590293" cy="3400946"/>
          </a:xfrm>
          <a:custGeom>
            <a:avLst/>
            <a:gdLst>
              <a:gd name="connsiteX0" fmla="*/ 0 w 9590293"/>
              <a:gd name="connsiteY0" fmla="*/ 566836 h 3400946"/>
              <a:gd name="connsiteX1" fmla="*/ 566836 w 9590293"/>
              <a:gd name="connsiteY1" fmla="*/ 0 h 3400946"/>
              <a:gd name="connsiteX2" fmla="*/ 1048213 w 9590293"/>
              <a:gd name="connsiteY2" fmla="*/ 0 h 3400946"/>
              <a:gd name="connsiteX3" fmla="*/ 1783288 w 9590293"/>
              <a:gd name="connsiteY3" fmla="*/ 0 h 3400946"/>
              <a:gd name="connsiteX4" fmla="*/ 2602930 w 9590293"/>
              <a:gd name="connsiteY4" fmla="*/ 0 h 3400946"/>
              <a:gd name="connsiteX5" fmla="*/ 3338006 w 9590293"/>
              <a:gd name="connsiteY5" fmla="*/ 0 h 3400946"/>
              <a:gd name="connsiteX6" fmla="*/ 3734816 w 9590293"/>
              <a:gd name="connsiteY6" fmla="*/ 0 h 3400946"/>
              <a:gd name="connsiteX7" fmla="*/ 4469892 w 9590293"/>
              <a:gd name="connsiteY7" fmla="*/ 0 h 3400946"/>
              <a:gd name="connsiteX8" fmla="*/ 5204967 w 9590293"/>
              <a:gd name="connsiteY8" fmla="*/ 0 h 3400946"/>
              <a:gd name="connsiteX9" fmla="*/ 6024609 w 9590293"/>
              <a:gd name="connsiteY9" fmla="*/ 0 h 3400946"/>
              <a:gd name="connsiteX10" fmla="*/ 6759685 w 9590293"/>
              <a:gd name="connsiteY10" fmla="*/ 0 h 3400946"/>
              <a:gd name="connsiteX11" fmla="*/ 7410194 w 9590293"/>
              <a:gd name="connsiteY11" fmla="*/ 0 h 3400946"/>
              <a:gd name="connsiteX12" fmla="*/ 8060703 w 9590293"/>
              <a:gd name="connsiteY12" fmla="*/ 0 h 3400946"/>
              <a:gd name="connsiteX13" fmla="*/ 9023457 w 9590293"/>
              <a:gd name="connsiteY13" fmla="*/ 0 h 3400946"/>
              <a:gd name="connsiteX14" fmla="*/ 9590293 w 9590293"/>
              <a:gd name="connsiteY14" fmla="*/ 566836 h 3400946"/>
              <a:gd name="connsiteX15" fmla="*/ 9590293 w 9590293"/>
              <a:gd name="connsiteY15" fmla="*/ 1065636 h 3400946"/>
              <a:gd name="connsiteX16" fmla="*/ 9590293 w 9590293"/>
              <a:gd name="connsiteY16" fmla="*/ 1587109 h 3400946"/>
              <a:gd name="connsiteX17" fmla="*/ 9590293 w 9590293"/>
              <a:gd name="connsiteY17" fmla="*/ 2199273 h 3400946"/>
              <a:gd name="connsiteX18" fmla="*/ 9590293 w 9590293"/>
              <a:gd name="connsiteY18" fmla="*/ 2834110 h 3400946"/>
              <a:gd name="connsiteX19" fmla="*/ 9023457 w 9590293"/>
              <a:gd name="connsiteY19" fmla="*/ 3400946 h 3400946"/>
              <a:gd name="connsiteX20" fmla="*/ 8288381 w 9590293"/>
              <a:gd name="connsiteY20" fmla="*/ 3400946 h 3400946"/>
              <a:gd name="connsiteX21" fmla="*/ 7722438 w 9590293"/>
              <a:gd name="connsiteY21" fmla="*/ 3400946 h 3400946"/>
              <a:gd name="connsiteX22" fmla="*/ 7156495 w 9590293"/>
              <a:gd name="connsiteY22" fmla="*/ 3400946 h 3400946"/>
              <a:gd name="connsiteX23" fmla="*/ 6421420 w 9590293"/>
              <a:gd name="connsiteY23" fmla="*/ 3400946 h 3400946"/>
              <a:gd name="connsiteX24" fmla="*/ 5770910 w 9590293"/>
              <a:gd name="connsiteY24" fmla="*/ 3400946 h 3400946"/>
              <a:gd name="connsiteX25" fmla="*/ 5035835 w 9590293"/>
              <a:gd name="connsiteY25" fmla="*/ 3400946 h 3400946"/>
              <a:gd name="connsiteX26" fmla="*/ 4469892 w 9590293"/>
              <a:gd name="connsiteY26" fmla="*/ 3400946 h 3400946"/>
              <a:gd name="connsiteX27" fmla="*/ 3903949 w 9590293"/>
              <a:gd name="connsiteY27" fmla="*/ 3400946 h 3400946"/>
              <a:gd name="connsiteX28" fmla="*/ 3084307 w 9590293"/>
              <a:gd name="connsiteY28" fmla="*/ 3400946 h 3400946"/>
              <a:gd name="connsiteX29" fmla="*/ 2602930 w 9590293"/>
              <a:gd name="connsiteY29" fmla="*/ 3400946 h 3400946"/>
              <a:gd name="connsiteX30" fmla="*/ 2206119 w 9590293"/>
              <a:gd name="connsiteY30" fmla="*/ 3400946 h 3400946"/>
              <a:gd name="connsiteX31" fmla="*/ 1809309 w 9590293"/>
              <a:gd name="connsiteY31" fmla="*/ 3400946 h 3400946"/>
              <a:gd name="connsiteX32" fmla="*/ 1327932 w 9590293"/>
              <a:gd name="connsiteY32" fmla="*/ 3400946 h 3400946"/>
              <a:gd name="connsiteX33" fmla="*/ 566836 w 9590293"/>
              <a:gd name="connsiteY33" fmla="*/ 3400946 h 3400946"/>
              <a:gd name="connsiteX34" fmla="*/ 0 w 9590293"/>
              <a:gd name="connsiteY34" fmla="*/ 2834110 h 3400946"/>
              <a:gd name="connsiteX35" fmla="*/ 0 w 9590293"/>
              <a:gd name="connsiteY35" fmla="*/ 2335310 h 3400946"/>
              <a:gd name="connsiteX36" fmla="*/ 0 w 9590293"/>
              <a:gd name="connsiteY36" fmla="*/ 1768491 h 3400946"/>
              <a:gd name="connsiteX37" fmla="*/ 0 w 9590293"/>
              <a:gd name="connsiteY37" fmla="*/ 1179000 h 3400946"/>
              <a:gd name="connsiteX38" fmla="*/ 0 w 9590293"/>
              <a:gd name="connsiteY38" fmla="*/ 566836 h 3400946"/>
              <a:gd name="connsiteX0-1" fmla="*/ 566836 w 9590293"/>
              <a:gd name="connsiteY0-2" fmla="*/ 3400946 h 3400946"/>
              <a:gd name="connsiteX1-3" fmla="*/ 0 w 9590293"/>
              <a:gd name="connsiteY1-4" fmla="*/ 2834110 h 3400946"/>
              <a:gd name="connsiteX2-5" fmla="*/ 0 w 9590293"/>
              <a:gd name="connsiteY2-6" fmla="*/ 2221946 h 3400946"/>
              <a:gd name="connsiteX3-7" fmla="*/ 0 w 9590293"/>
              <a:gd name="connsiteY3-8" fmla="*/ 1677800 h 3400946"/>
              <a:gd name="connsiteX4-9" fmla="*/ 0 w 9590293"/>
              <a:gd name="connsiteY4-10" fmla="*/ 1065636 h 3400946"/>
              <a:gd name="connsiteX5-11" fmla="*/ 0 w 9590293"/>
              <a:gd name="connsiteY5-12" fmla="*/ 566836 h 3400946"/>
              <a:gd name="connsiteX6-13" fmla="*/ 566836 w 9590293"/>
              <a:gd name="connsiteY6-14" fmla="*/ 0 h 3400946"/>
              <a:gd name="connsiteX7-15" fmla="*/ 9023457 w 9590293"/>
              <a:gd name="connsiteY7-16" fmla="*/ 0 h 3400946"/>
              <a:gd name="connsiteX8-17" fmla="*/ 9590293 w 9590293"/>
              <a:gd name="connsiteY8-18" fmla="*/ 566836 h 3400946"/>
              <a:gd name="connsiteX9-19" fmla="*/ 9590293 w 9590293"/>
              <a:gd name="connsiteY9-20" fmla="*/ 1065636 h 3400946"/>
              <a:gd name="connsiteX10-21" fmla="*/ 9590293 w 9590293"/>
              <a:gd name="connsiteY10-22" fmla="*/ 1655128 h 3400946"/>
              <a:gd name="connsiteX11-23" fmla="*/ 9590293 w 9590293"/>
              <a:gd name="connsiteY11-24" fmla="*/ 2221946 h 3400946"/>
              <a:gd name="connsiteX12-25" fmla="*/ 9590293 w 9590293"/>
              <a:gd name="connsiteY12-26" fmla="*/ 2834110 h 3400946"/>
              <a:gd name="connsiteX13-27" fmla="*/ 9023457 w 9590293"/>
              <a:gd name="connsiteY13-28" fmla="*/ 3400946 h 34009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9590293" h="3400946" stroke="0" extrusionOk="0">
                <a:moveTo>
                  <a:pt x="0" y="566836"/>
                </a:moveTo>
                <a:cubicBezTo>
                  <a:pt x="-785" y="261439"/>
                  <a:pt x="246448" y="29391"/>
                  <a:pt x="566836" y="0"/>
                </a:cubicBezTo>
                <a:cubicBezTo>
                  <a:pt x="680011" y="1290"/>
                  <a:pt x="942723" y="6516"/>
                  <a:pt x="1048213" y="0"/>
                </a:cubicBezTo>
                <a:cubicBezTo>
                  <a:pt x="1153703" y="-6516"/>
                  <a:pt x="1512372" y="-969"/>
                  <a:pt x="1783288" y="0"/>
                </a:cubicBezTo>
                <a:cubicBezTo>
                  <a:pt x="2054204" y="969"/>
                  <a:pt x="2370491" y="33493"/>
                  <a:pt x="2602930" y="0"/>
                </a:cubicBezTo>
                <a:cubicBezTo>
                  <a:pt x="2835369" y="-33493"/>
                  <a:pt x="3082307" y="-23479"/>
                  <a:pt x="3338006" y="0"/>
                </a:cubicBezTo>
                <a:cubicBezTo>
                  <a:pt x="3593705" y="23479"/>
                  <a:pt x="3641332" y="13349"/>
                  <a:pt x="3734816" y="0"/>
                </a:cubicBezTo>
                <a:cubicBezTo>
                  <a:pt x="3828300" y="-13349"/>
                  <a:pt x="4234005" y="17941"/>
                  <a:pt x="4469892" y="0"/>
                </a:cubicBezTo>
                <a:cubicBezTo>
                  <a:pt x="4705779" y="-17941"/>
                  <a:pt x="4901265" y="-4019"/>
                  <a:pt x="5204967" y="0"/>
                </a:cubicBezTo>
                <a:cubicBezTo>
                  <a:pt x="5508669" y="4019"/>
                  <a:pt x="5661589" y="380"/>
                  <a:pt x="6024609" y="0"/>
                </a:cubicBezTo>
                <a:cubicBezTo>
                  <a:pt x="6387629" y="-380"/>
                  <a:pt x="6492088" y="-5944"/>
                  <a:pt x="6759685" y="0"/>
                </a:cubicBezTo>
                <a:cubicBezTo>
                  <a:pt x="7027282" y="5944"/>
                  <a:pt x="7118251" y="-16401"/>
                  <a:pt x="7410194" y="0"/>
                </a:cubicBezTo>
                <a:cubicBezTo>
                  <a:pt x="7702137" y="16401"/>
                  <a:pt x="7853914" y="-21032"/>
                  <a:pt x="8060703" y="0"/>
                </a:cubicBezTo>
                <a:cubicBezTo>
                  <a:pt x="8267492" y="21032"/>
                  <a:pt x="8769139" y="2952"/>
                  <a:pt x="9023457" y="0"/>
                </a:cubicBezTo>
                <a:cubicBezTo>
                  <a:pt x="9334527" y="-46800"/>
                  <a:pt x="9656423" y="269347"/>
                  <a:pt x="9590293" y="566836"/>
                </a:cubicBezTo>
                <a:cubicBezTo>
                  <a:pt x="9609508" y="753600"/>
                  <a:pt x="9610011" y="856074"/>
                  <a:pt x="9590293" y="1065636"/>
                </a:cubicBezTo>
                <a:cubicBezTo>
                  <a:pt x="9570575" y="1275198"/>
                  <a:pt x="9580940" y="1372565"/>
                  <a:pt x="9590293" y="1587109"/>
                </a:cubicBezTo>
                <a:cubicBezTo>
                  <a:pt x="9599646" y="1801653"/>
                  <a:pt x="9616360" y="2029334"/>
                  <a:pt x="9590293" y="2199273"/>
                </a:cubicBezTo>
                <a:cubicBezTo>
                  <a:pt x="9564226" y="2369212"/>
                  <a:pt x="9617735" y="2594872"/>
                  <a:pt x="9590293" y="2834110"/>
                </a:cubicBezTo>
                <a:cubicBezTo>
                  <a:pt x="9626146" y="3103129"/>
                  <a:pt x="9328233" y="3403391"/>
                  <a:pt x="9023457" y="3400946"/>
                </a:cubicBezTo>
                <a:cubicBezTo>
                  <a:pt x="8796993" y="3369285"/>
                  <a:pt x="8574493" y="3382688"/>
                  <a:pt x="8288381" y="3400946"/>
                </a:cubicBezTo>
                <a:cubicBezTo>
                  <a:pt x="8002269" y="3419204"/>
                  <a:pt x="7921885" y="3409456"/>
                  <a:pt x="7722438" y="3400946"/>
                </a:cubicBezTo>
                <a:cubicBezTo>
                  <a:pt x="7522991" y="3392436"/>
                  <a:pt x="7284546" y="3397355"/>
                  <a:pt x="7156495" y="3400946"/>
                </a:cubicBezTo>
                <a:cubicBezTo>
                  <a:pt x="7028444" y="3404537"/>
                  <a:pt x="6758615" y="3435729"/>
                  <a:pt x="6421420" y="3400946"/>
                </a:cubicBezTo>
                <a:cubicBezTo>
                  <a:pt x="6084226" y="3366163"/>
                  <a:pt x="6067486" y="3416275"/>
                  <a:pt x="5770910" y="3400946"/>
                </a:cubicBezTo>
                <a:cubicBezTo>
                  <a:pt x="5474334" y="3385618"/>
                  <a:pt x="5302906" y="3385830"/>
                  <a:pt x="5035835" y="3400946"/>
                </a:cubicBezTo>
                <a:cubicBezTo>
                  <a:pt x="4768765" y="3416062"/>
                  <a:pt x="4713203" y="3413837"/>
                  <a:pt x="4469892" y="3400946"/>
                </a:cubicBezTo>
                <a:cubicBezTo>
                  <a:pt x="4226581" y="3388055"/>
                  <a:pt x="4109392" y="3421311"/>
                  <a:pt x="3903949" y="3400946"/>
                </a:cubicBezTo>
                <a:cubicBezTo>
                  <a:pt x="3698506" y="3380581"/>
                  <a:pt x="3306473" y="3441505"/>
                  <a:pt x="3084307" y="3400946"/>
                </a:cubicBezTo>
                <a:cubicBezTo>
                  <a:pt x="2862141" y="3360387"/>
                  <a:pt x="2701610" y="3423560"/>
                  <a:pt x="2602930" y="3400946"/>
                </a:cubicBezTo>
                <a:cubicBezTo>
                  <a:pt x="2504250" y="3378332"/>
                  <a:pt x="2309709" y="3392271"/>
                  <a:pt x="2206119" y="3400946"/>
                </a:cubicBezTo>
                <a:cubicBezTo>
                  <a:pt x="2102529" y="3409621"/>
                  <a:pt x="1910401" y="3388773"/>
                  <a:pt x="1809309" y="3400946"/>
                </a:cubicBezTo>
                <a:cubicBezTo>
                  <a:pt x="1708217" y="3413120"/>
                  <a:pt x="1437540" y="3386478"/>
                  <a:pt x="1327932" y="3400946"/>
                </a:cubicBezTo>
                <a:cubicBezTo>
                  <a:pt x="1218324" y="3415414"/>
                  <a:pt x="942724" y="3388292"/>
                  <a:pt x="566836" y="3400946"/>
                </a:cubicBezTo>
                <a:cubicBezTo>
                  <a:pt x="257527" y="3365542"/>
                  <a:pt x="-73145" y="3162366"/>
                  <a:pt x="0" y="2834110"/>
                </a:cubicBezTo>
                <a:cubicBezTo>
                  <a:pt x="15167" y="2725655"/>
                  <a:pt x="-1536" y="2500246"/>
                  <a:pt x="0" y="2335310"/>
                </a:cubicBezTo>
                <a:cubicBezTo>
                  <a:pt x="1536" y="2170374"/>
                  <a:pt x="24485" y="1953024"/>
                  <a:pt x="0" y="1768491"/>
                </a:cubicBezTo>
                <a:cubicBezTo>
                  <a:pt x="-24485" y="1583958"/>
                  <a:pt x="-24616" y="1461169"/>
                  <a:pt x="0" y="1179000"/>
                </a:cubicBezTo>
                <a:cubicBezTo>
                  <a:pt x="24616" y="896831"/>
                  <a:pt x="26259" y="780987"/>
                  <a:pt x="0" y="566836"/>
                </a:cubicBezTo>
                <a:close/>
              </a:path>
              <a:path w="9590293" h="3400946" fill="none" extrusionOk="0">
                <a:moveTo>
                  <a:pt x="566836" y="3400946"/>
                </a:moveTo>
                <a:cubicBezTo>
                  <a:pt x="177797" y="3419146"/>
                  <a:pt x="-31447" y="3191090"/>
                  <a:pt x="0" y="2834110"/>
                </a:cubicBezTo>
                <a:cubicBezTo>
                  <a:pt x="30176" y="2604106"/>
                  <a:pt x="30048" y="2507168"/>
                  <a:pt x="0" y="2221946"/>
                </a:cubicBezTo>
                <a:cubicBezTo>
                  <a:pt x="-30048" y="1936724"/>
                  <a:pt x="-20694" y="1944287"/>
                  <a:pt x="0" y="1677800"/>
                </a:cubicBezTo>
                <a:cubicBezTo>
                  <a:pt x="20694" y="1411313"/>
                  <a:pt x="-20649" y="1364601"/>
                  <a:pt x="0" y="1065636"/>
                </a:cubicBezTo>
                <a:cubicBezTo>
                  <a:pt x="20649" y="766671"/>
                  <a:pt x="-12442" y="706597"/>
                  <a:pt x="0" y="566836"/>
                </a:cubicBezTo>
                <a:cubicBezTo>
                  <a:pt x="-14378" y="206061"/>
                  <a:pt x="291449" y="-571"/>
                  <a:pt x="566836" y="0"/>
                </a:cubicBezTo>
                <a:moveTo>
                  <a:pt x="9023457" y="0"/>
                </a:moveTo>
                <a:cubicBezTo>
                  <a:pt x="9362305" y="-11587"/>
                  <a:pt x="9653587" y="208234"/>
                  <a:pt x="9590293" y="566836"/>
                </a:cubicBezTo>
                <a:cubicBezTo>
                  <a:pt x="9612299" y="805992"/>
                  <a:pt x="9599090" y="953404"/>
                  <a:pt x="9590293" y="1065636"/>
                </a:cubicBezTo>
                <a:cubicBezTo>
                  <a:pt x="9581496" y="1177868"/>
                  <a:pt x="9575448" y="1440373"/>
                  <a:pt x="9590293" y="1655128"/>
                </a:cubicBezTo>
                <a:cubicBezTo>
                  <a:pt x="9605138" y="1869883"/>
                  <a:pt x="9603162" y="2047523"/>
                  <a:pt x="9590293" y="2221946"/>
                </a:cubicBezTo>
                <a:cubicBezTo>
                  <a:pt x="9577424" y="2396369"/>
                  <a:pt x="9606938" y="2595580"/>
                  <a:pt x="9590293" y="2834110"/>
                </a:cubicBezTo>
                <a:cubicBezTo>
                  <a:pt x="9589700" y="3137739"/>
                  <a:pt x="9308364" y="3361770"/>
                  <a:pt x="9023457" y="3400946"/>
                </a:cubicBezTo>
              </a:path>
            </a:pathLst>
          </a:custGeom>
          <a:noFill/>
          <a:ln w="76200">
            <a:solidFill>
              <a:srgbClr val="1B1B5E"/>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3200" dirty="0">
                <a:solidFill>
                  <a:srgbClr val="1B1B5E"/>
                </a:solidFill>
              </a:rPr>
              <a:t>2022</a:t>
            </a:r>
            <a:r>
              <a:rPr lang="zh-CN" altLang="en-US" sz="3200" dirty="0">
                <a:solidFill>
                  <a:srgbClr val="1B1B5E"/>
                </a:solidFill>
              </a:rPr>
              <a:t>年</a:t>
            </a:r>
            <a:r>
              <a:rPr lang="en-US" altLang="zh-CN" sz="3200" dirty="0">
                <a:solidFill>
                  <a:srgbClr val="1B1B5E"/>
                </a:solidFill>
              </a:rPr>
              <a:t>11</a:t>
            </a:r>
            <a:r>
              <a:rPr lang="zh-CN" altLang="en-US" sz="3200" dirty="0">
                <a:solidFill>
                  <a:srgbClr val="1B1B5E"/>
                </a:solidFill>
              </a:rPr>
              <a:t>月</a:t>
            </a:r>
            <a:r>
              <a:rPr lang="en-US" altLang="zh-CN" sz="3200" dirty="0">
                <a:solidFill>
                  <a:srgbClr val="1B1B5E"/>
                </a:solidFill>
              </a:rPr>
              <a:t>16</a:t>
            </a:r>
            <a:r>
              <a:rPr lang="zh-CN" altLang="en-US" sz="3200" dirty="0">
                <a:solidFill>
                  <a:srgbClr val="1B1B5E"/>
                </a:solidFill>
              </a:rPr>
              <a:t>日，二十国集团领导人第十七次峰会在印度尼西亚巴厘岛闭幕，峰会通过</a:t>
            </a:r>
            <a:r>
              <a:rPr lang="en-US" altLang="zh-CN" sz="3200" dirty="0">
                <a:solidFill>
                  <a:srgbClr val="FF0000"/>
                </a:solidFill>
              </a:rPr>
              <a:t>《</a:t>
            </a:r>
            <a:r>
              <a:rPr lang="zh-CN" altLang="en-US" sz="3200" dirty="0">
                <a:solidFill>
                  <a:srgbClr val="FF0000"/>
                </a:solidFill>
              </a:rPr>
              <a:t>二十国集团领导人巴厘岛峰会宣言</a:t>
            </a:r>
            <a:r>
              <a:rPr lang="en-US" altLang="zh-CN" sz="3200" dirty="0">
                <a:solidFill>
                  <a:srgbClr val="FF0000"/>
                </a:solidFill>
              </a:rPr>
              <a:t>》</a:t>
            </a:r>
            <a:r>
              <a:rPr lang="zh-CN" altLang="en-US" sz="3200" dirty="0">
                <a:solidFill>
                  <a:srgbClr val="1B1B5E"/>
                </a:solidFill>
              </a:rPr>
              <a:t>。宣言强调，作为全球大型经济体，二十国集团成员认识到有必要通过承担集体责任、采取合作举措，以促进世界经济复苏、应对全球挑战，为强劲、可持续、平衡和包容增长奠定基础。</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kern="1200" dirty="0">
                <a:solidFill>
                  <a:srgbClr val="FF032D"/>
                </a:solidFill>
                <a:effectLst/>
                <a:latin typeface="得意黑" charset="-122"/>
                <a:ea typeface="得意黑" charset="-122"/>
                <a:cs typeface="+mn-cs"/>
              </a:rPr>
              <a:t>《</a:t>
            </a:r>
            <a:r>
              <a:rPr lang="zh-CN" altLang="zh-CN" sz="3600" kern="1200" dirty="0">
                <a:solidFill>
                  <a:srgbClr val="FF032D"/>
                </a:solidFill>
                <a:effectLst/>
                <a:latin typeface="得意黑" charset="-122"/>
                <a:ea typeface="得意黑" charset="-122"/>
                <a:cs typeface="+mn-cs"/>
              </a:rPr>
              <a:t>二十国集团领导人巴厘岛峰会宣言</a:t>
            </a:r>
            <a:r>
              <a:rPr lang="en-US" altLang="zh-CN" sz="3600" kern="1200" dirty="0">
                <a:solidFill>
                  <a:srgbClr val="FF032D"/>
                </a:solidFill>
                <a:effectLst/>
                <a:latin typeface="得意黑" charset="-122"/>
                <a:ea typeface="得意黑" charset="-122"/>
                <a:cs typeface="+mn-cs"/>
              </a:rPr>
              <a:t>》</a:t>
            </a:r>
            <a:endParaRPr lang="zh-CN" altLang="en-US" sz="7200" dirty="0">
              <a:solidFill>
                <a:srgbClr val="FF032D"/>
              </a:solidFill>
            </a:endParaRPr>
          </a:p>
        </p:txBody>
      </p:sp>
      <p:sp>
        <p:nvSpPr>
          <p:cNvPr id="6" name="矩形: 剪去对角 5"/>
          <p:cNvSpPr/>
          <p:nvPr/>
        </p:nvSpPr>
        <p:spPr>
          <a:xfrm>
            <a:off x="234000" y="1825625"/>
            <a:ext cx="2977800" cy="4351338"/>
          </a:xfrm>
          <a:prstGeom prst="snip2DiagRect">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zh-CN"/>
              <a:t>——</a:t>
            </a:r>
            <a:r>
              <a:rPr lang="zh-CN" altLang="en-US"/>
              <a:t>维持宏观经济政策应对与合作的灵敏和弹性。进行公共投资和结构改革，推进私有投资，加强多边贸易和全球供应链韧性，支持长期增长、可持续和包容、绿色和公平的转型。确保长期财政稳定。中央银行承诺维持价格稳定。</a:t>
            </a:r>
            <a:endParaRPr lang="zh-CN" altLang="en-US" dirty="0"/>
          </a:p>
        </p:txBody>
      </p:sp>
      <p:sp>
        <p:nvSpPr>
          <p:cNvPr id="7" name="矩形: 剪去对角 6"/>
          <p:cNvSpPr/>
          <p:nvPr/>
        </p:nvSpPr>
        <p:spPr>
          <a:xfrm>
            <a:off x="3071400" y="1825625"/>
            <a:ext cx="2977800" cy="4351338"/>
          </a:xfrm>
          <a:prstGeom prst="snip2DiagRect">
            <a:avLst/>
          </a:prstGeom>
          <a:solidFill>
            <a:srgbClr val="FF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zh-CN" altLang="en-US" dirty="0"/>
              <a:t>　</a:t>
            </a:r>
            <a:r>
              <a:rPr lang="en-US" altLang="zh-CN" dirty="0"/>
              <a:t>——</a:t>
            </a:r>
            <a:r>
              <a:rPr lang="zh-CN" altLang="en-US" dirty="0"/>
              <a:t>维护宏观经济和金融稳定，继续承诺使用所有适用工具减缓经济下行风险，注意到全球金融危机以来，为强化金融韧性、推动可持续金融和资本流动而采取的行动。</a:t>
            </a:r>
          </a:p>
        </p:txBody>
      </p:sp>
      <p:sp>
        <p:nvSpPr>
          <p:cNvPr id="8" name="矩形: 剪去对角 7"/>
          <p:cNvSpPr/>
          <p:nvPr/>
        </p:nvSpPr>
        <p:spPr>
          <a:xfrm>
            <a:off x="5819223" y="1825625"/>
            <a:ext cx="2977800" cy="4351338"/>
          </a:xfrm>
          <a:prstGeom prst="snip2DiagRect">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zh-CN" dirty="0"/>
              <a:t>——</a:t>
            </a:r>
            <a:r>
              <a:rPr lang="zh-CN" altLang="en-US" dirty="0"/>
              <a:t>采取行动维护粮食和能源安全，支持市场稳定，提供临时和有针对性的支持措施，以缓解物价高企的影响。加强生产方与消费方沟通，为长期粮食和能源安全所需，以及强劲和可持续的粮食、化肥和能源系统而提高贸易投资。</a:t>
            </a:r>
          </a:p>
        </p:txBody>
      </p:sp>
      <p:sp>
        <p:nvSpPr>
          <p:cNvPr id="9" name="矩形: 剪去对角 8"/>
          <p:cNvSpPr/>
          <p:nvPr/>
        </p:nvSpPr>
        <p:spPr>
          <a:xfrm>
            <a:off x="8656623" y="1825625"/>
            <a:ext cx="2977800" cy="4351338"/>
          </a:xfrm>
          <a:prstGeom prst="snip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zh-CN"/>
              <a:t>——</a:t>
            </a:r>
            <a:r>
              <a:rPr lang="zh-CN" altLang="en-US"/>
              <a:t>通过更多种类的创新融资资源和工具，包括促进私人投资，进一步释放对低收入国家、中等收入国家和其他发展中国家的投资，支持实现可持续发展目标。要求多边开发银行在权责范围内，进一步采取行动，动员和提供更多融资，包括通过可持续发展、基础设施投资、应对全球挑战来支持实现可持续发展目标。</a:t>
            </a:r>
            <a:endParaRPr lang="zh-CN" altLang="en-US" dirty="0"/>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11544845" y="6131101"/>
            <a:ext cx="647155" cy="726899"/>
          </a:xfrm>
          <a:prstGeom prst="rect">
            <a:avLst/>
          </a:prstGeom>
          <a:noFill/>
        </p:spPr>
      </p:pic>
      <p:sp>
        <p:nvSpPr>
          <p:cNvPr id="15" name="文本框 14"/>
          <p:cNvSpPr txBox="1"/>
          <p:nvPr/>
        </p:nvSpPr>
        <p:spPr>
          <a:xfrm>
            <a:off x="745817" y="6273225"/>
            <a:ext cx="9692640" cy="460375"/>
          </a:xfrm>
          <a:prstGeom prst="rect">
            <a:avLst/>
          </a:prstGeom>
          <a:noFill/>
        </p:spPr>
        <p:txBody>
          <a:bodyPr wrap="none" rtlCol="0">
            <a:spAutoFit/>
          </a:bodyPr>
          <a:lstStyle/>
          <a:p>
            <a:r>
              <a:rPr lang="en-US" altLang="zh-CN" sz="2400" kern="1200" dirty="0">
                <a:solidFill>
                  <a:srgbClr val="1B1B5E"/>
                </a:solidFill>
                <a:effectLst/>
                <a:latin typeface="得意黑" charset="-122"/>
                <a:ea typeface="得意黑" charset="-122"/>
                <a:cs typeface="+mn-cs"/>
              </a:rPr>
              <a:t>——</a:t>
            </a:r>
            <a:r>
              <a:rPr lang="zh-CN" altLang="zh-CN" sz="2400" kern="1200" dirty="0">
                <a:solidFill>
                  <a:srgbClr val="1B1B5E"/>
                </a:solidFill>
                <a:effectLst/>
                <a:latin typeface="得意黑" charset="-122"/>
                <a:ea typeface="得意黑" charset="-122"/>
                <a:cs typeface="+mn-cs"/>
              </a:rPr>
              <a:t>再次承诺加速实现可持续发展目标，通过可持续发展实现共同繁荣。</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4210947" y="4028609"/>
            <a:ext cx="7657475" cy="2829391"/>
          </a:xfrm>
          <a:prstGeom prst="roundRect">
            <a:avLst>
              <a:gd name="adj" fmla="val 5000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当地时间</a:t>
            </a:r>
            <a:r>
              <a:rPr lang="en-US" altLang="zh-CN" sz="3200" dirty="0"/>
              <a:t>11</a:t>
            </a:r>
            <a:r>
              <a:rPr lang="zh-CN" altLang="en-US" sz="3200" dirty="0"/>
              <a:t>月</a:t>
            </a:r>
            <a:r>
              <a:rPr lang="en-US" altLang="zh-CN" sz="3200" dirty="0"/>
              <a:t>15</a:t>
            </a:r>
            <a:r>
              <a:rPr lang="zh-CN" altLang="en-US" sz="3200" dirty="0"/>
              <a:t>日，二十国集团领导人第十七次峰会在印度尼西亚巴厘岛举行。国家主席习近平出席并发表题为</a:t>
            </a:r>
            <a:r>
              <a:rPr lang="en-US" altLang="zh-CN" sz="3200" dirty="0">
                <a:solidFill>
                  <a:srgbClr val="FF032D"/>
                </a:solidFill>
              </a:rPr>
              <a:t>《</a:t>
            </a:r>
            <a:r>
              <a:rPr lang="zh-CN" altLang="en-US" sz="3200" dirty="0">
                <a:solidFill>
                  <a:srgbClr val="FF032D"/>
                </a:solidFill>
              </a:rPr>
              <a:t>共迎时代挑战 共建美好未来</a:t>
            </a:r>
            <a:r>
              <a:rPr lang="en-US" altLang="zh-CN" sz="3200" dirty="0">
                <a:solidFill>
                  <a:srgbClr val="FF032D"/>
                </a:solidFill>
              </a:rPr>
              <a:t>》</a:t>
            </a:r>
            <a:r>
              <a:rPr lang="zh-CN" altLang="en-US" sz="3200" dirty="0"/>
              <a:t>的重要讲话。</a:t>
            </a:r>
          </a:p>
        </p:txBody>
      </p:sp>
      <p:sp>
        <p:nvSpPr>
          <p:cNvPr id="8" name="矩形: 圆角 7"/>
          <p:cNvSpPr/>
          <p:nvPr/>
        </p:nvSpPr>
        <p:spPr>
          <a:xfrm>
            <a:off x="382209" y="0"/>
            <a:ext cx="7657475" cy="2936816"/>
          </a:xfrm>
          <a:prstGeom prst="roundRect">
            <a:avLst>
              <a:gd name="adj" fmla="val 5000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习近平主席出席历次二十国集团峰会，多次围绕</a:t>
            </a:r>
            <a:r>
              <a:rPr lang="zh-CN" altLang="en-US" sz="3200" dirty="0">
                <a:solidFill>
                  <a:srgbClr val="FF032D"/>
                </a:solidFill>
              </a:rPr>
              <a:t>“共赢”</a:t>
            </a:r>
            <a:r>
              <a:rPr lang="zh-CN" altLang="en-US" sz="3200" dirty="0"/>
              <a:t>主张发表重要论述，表明要坚持走</a:t>
            </a:r>
            <a:r>
              <a:rPr lang="zh-CN" altLang="en-US" sz="3200" dirty="0">
                <a:solidFill>
                  <a:srgbClr val="FF032D"/>
                </a:solidFill>
              </a:rPr>
              <a:t>开放发展、互利共赢</a:t>
            </a:r>
            <a:r>
              <a:rPr lang="zh-CN" altLang="en-US" sz="3200" dirty="0"/>
              <a:t>之路的坚定决心。 </a:t>
            </a: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a:fillRect/>
          </a:stretch>
        </p:blipFill>
        <p:spPr bwMode="auto">
          <a:xfrm>
            <a:off x="11544845" y="6131101"/>
            <a:ext cx="647155" cy="726899"/>
          </a:xfrm>
          <a:prstGeom prst="rect">
            <a:avLst/>
          </a:prstGeom>
          <a:noFill/>
        </p:spPr>
      </p:pic>
      <p:sp>
        <p:nvSpPr>
          <p:cNvPr id="10" name="椭圆 9"/>
          <p:cNvSpPr/>
          <p:nvPr/>
        </p:nvSpPr>
        <p:spPr>
          <a:xfrm>
            <a:off x="9040357" y="0"/>
            <a:ext cx="2828065" cy="2828065"/>
          </a:xfrm>
          <a:prstGeom prst="ellipse">
            <a:avLst/>
          </a:prstGeom>
          <a:solidFill>
            <a:srgbClr val="FF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t>共赢</a:t>
            </a:r>
          </a:p>
        </p:txBody>
      </p:sp>
      <p:sp>
        <p:nvSpPr>
          <p:cNvPr id="11" name="椭圆 10"/>
          <p:cNvSpPr/>
          <p:nvPr/>
        </p:nvSpPr>
        <p:spPr>
          <a:xfrm>
            <a:off x="382209" y="4029935"/>
            <a:ext cx="2828065" cy="2828065"/>
          </a:xfrm>
          <a:prstGeom prst="ellipse">
            <a:avLst/>
          </a:prstGeom>
          <a:solidFill>
            <a:srgbClr val="FF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t>开放</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文本"/>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996282" y="0"/>
            <a:ext cx="3857625" cy="6858000"/>
          </a:xfrm>
          <a:prstGeom prst="rect">
            <a:avLst/>
          </a:prstGeom>
        </p:spPr>
      </p:pic>
      <p:pic>
        <p:nvPicPr>
          <p:cNvPr id="6" name="图片 5"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594" y="0"/>
            <a:ext cx="3429000" cy="6858000"/>
          </a:xfrm>
          <a:prstGeom prst="rect">
            <a:avLst/>
          </a:prstGeom>
        </p:spPr>
      </p:pic>
      <p:pic>
        <p:nvPicPr>
          <p:cNvPr id="8" name="图片 7" descr="文本&#10;&#10;描述已自动生成"/>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8115845" y="0"/>
            <a:ext cx="3429000" cy="6858000"/>
          </a:xfrm>
          <a:prstGeom prst="rect">
            <a:avLst/>
          </a:prstGeom>
        </p:spPr>
      </p:pic>
      <p:pic>
        <p:nvPicPr>
          <p:cNvPr id="10" name="图片 9" descr="文本&#10;&#10;描述已自动生成"/>
          <p:cNvPicPr>
            <a:picLocks noChangeAspect="1"/>
          </p:cNvPicPr>
          <p:nvPr/>
        </p:nvPicPr>
        <p:blipFill>
          <a:blip r:embed="rId5">
            <a:alphaModFix amt="10000"/>
            <a:extLst>
              <a:ext uri="{28A0092B-C50C-407E-A947-70E740481C1C}">
                <a14:useLocalDpi xmlns:a14="http://schemas.microsoft.com/office/drawing/2010/main" val="0"/>
              </a:ext>
            </a:extLst>
          </a:blip>
          <a:stretch>
            <a:fillRect/>
          </a:stretch>
        </p:blipFill>
        <p:spPr>
          <a:xfrm>
            <a:off x="305345" y="0"/>
            <a:ext cx="3429000" cy="6858000"/>
          </a:xfrm>
          <a:prstGeom prst="rect">
            <a:avLst/>
          </a:prstGeom>
        </p:spPr>
      </p:pic>
      <p:pic>
        <p:nvPicPr>
          <p:cNvPr id="2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6050" r="20961" b="-1"/>
          <a:stretch>
            <a:fillRect/>
          </a:stretch>
        </p:blipFill>
        <p:spPr bwMode="auto">
          <a:xfrm>
            <a:off x="11544845" y="6131101"/>
            <a:ext cx="647155" cy="726899"/>
          </a:xfrm>
          <a:prstGeom prst="rect">
            <a:avLst/>
          </a:prstGeom>
          <a:noFill/>
        </p:spPr>
      </p:pic>
      <p:pic>
        <p:nvPicPr>
          <p:cNvPr id="25" name="图片 24" descr="文本"/>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281" y="0"/>
            <a:ext cx="3857625" cy="6858000"/>
          </a:xfrm>
          <a:prstGeom prst="rect">
            <a:avLst/>
          </a:prstGeom>
        </p:spPr>
      </p:pic>
      <p:pic>
        <p:nvPicPr>
          <p:cNvPr id="26" name="图片 25" descr="文本&#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845" y="0"/>
            <a:ext cx="3429000" cy="6858000"/>
          </a:xfrm>
          <a:prstGeom prst="rect">
            <a:avLst/>
          </a:prstGeom>
        </p:spPr>
      </p:pic>
      <p:pic>
        <p:nvPicPr>
          <p:cNvPr id="27" name="图片 26" descr="文本&#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345" y="0"/>
            <a:ext cx="3429000" cy="6858000"/>
          </a:xfrm>
          <a:prstGeom prst="rect">
            <a:avLst/>
          </a:prstGeom>
        </p:spPr>
      </p:pic>
      <p:pic>
        <p:nvPicPr>
          <p:cNvPr id="29" name="图片 28" descr="文本&#10;&#10;描述已自动生成"/>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4210594" y="0"/>
            <a:ext cx="3429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xit" presetSubtype="0" fill="hold"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c181ae11-cfe5-45b8-80e4-fcd7da198c41"/>
  <p:tag name="COMMONDATA" val="eyJoZGlkIjoiMjYwN2YwZjliNjEzYjNiMDhmZmVhMGUwYWE5ZTJmNj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得意黑">
      <a:majorFont>
        <a:latin typeface="得意黑"/>
        <a:ea typeface="得意黑"/>
        <a:cs typeface=""/>
      </a:majorFont>
      <a:minorFont>
        <a:latin typeface="得意黑"/>
        <a:ea typeface="得意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3178</Words>
  <Application>Microsoft Office PowerPoint</Application>
  <PresentationFormat>宽屏</PresentationFormat>
  <Paragraphs>95</Paragraphs>
  <Slides>23</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23</vt:i4>
      </vt:variant>
    </vt:vector>
  </HeadingPairs>
  <TitlesOfParts>
    <vt:vector size="26" baseType="lpstr">
      <vt:lpstr>得意黑</vt:lpstr>
      <vt:lpstr>Arial</vt:lpstr>
      <vt:lpstr>Office 主题​​</vt:lpstr>
      <vt:lpstr>PowerPoint 演示文稿</vt:lpstr>
      <vt:lpstr>聚焦 2022 G20峰会</vt:lpstr>
      <vt:lpstr>何为G20峰会?</vt:lpstr>
      <vt:lpstr>2022 G20峰会</vt:lpstr>
      <vt:lpstr>峰会主题</vt:lpstr>
      <vt:lpstr>PowerPoint 演示文稿</vt:lpstr>
      <vt:lpstr>《二十国集团领导人巴厘岛峰会宣言》</vt:lpstr>
      <vt:lpstr>PowerPoint 演示文稿</vt:lpstr>
      <vt:lpstr>PowerPoint 演示文稿</vt:lpstr>
      <vt:lpstr>PowerPoint 演示文稿</vt:lpstr>
      <vt:lpstr>PowerPoint 演示文稿</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聚焦 2022 G20峰会</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Deng Mark</dc:creator>
  <cp:lastModifiedBy>Deng Mark</cp:lastModifiedBy>
  <cp:revision>3</cp:revision>
  <dcterms:created xsi:type="dcterms:W3CDTF">2022-11-18T13:29:00Z</dcterms:created>
  <dcterms:modified xsi:type="dcterms:W3CDTF">2022-11-19T14:39:37Z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523D7F35A0624D3D97A541EE74F15501</vt:lpwstr>
  </property>
  <property fmtid="{D5CDD505-2E9C-101B-9397-08002B2CF9AE}" pid="3" name="KSOProductBuildVer">
    <vt:lpwstr>2052-11.1.0.12763</vt:lpwstr>
  </property>
</Properties>
</file>